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6" r:id="rId1"/>
  </p:sldMasterIdLst>
  <p:sldIdLst>
    <p:sldId id="256" r:id="rId2"/>
    <p:sldId id="269" r:id="rId3"/>
    <p:sldId id="257" r:id="rId4"/>
    <p:sldId id="272" r:id="rId5"/>
    <p:sldId id="270" r:id="rId6"/>
    <p:sldId id="271" r:id="rId7"/>
    <p:sldId id="273" r:id="rId8"/>
    <p:sldId id="274" r:id="rId9"/>
    <p:sldId id="284" r:id="rId10"/>
    <p:sldId id="258" r:id="rId11"/>
    <p:sldId id="260" r:id="rId12"/>
    <p:sldId id="285" r:id="rId13"/>
    <p:sldId id="261" r:id="rId14"/>
    <p:sldId id="262" r:id="rId15"/>
    <p:sldId id="265" r:id="rId16"/>
    <p:sldId id="266" r:id="rId17"/>
    <p:sldId id="267" r:id="rId18"/>
    <p:sldId id="268" r:id="rId19"/>
    <p:sldId id="279" r:id="rId20"/>
    <p:sldId id="280" r:id="rId21"/>
    <p:sldId id="281" r:id="rId22"/>
    <p:sldId id="282" r:id="rId23"/>
    <p:sldId id="286"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snapToGrid="0">
      <p:cViewPr varScale="1">
        <p:scale>
          <a:sx n="69" d="100"/>
          <a:sy n="69" d="100"/>
        </p:scale>
        <p:origin x="76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6.png"/><Relationship Id="rId6" Type="http://schemas.openxmlformats.org/officeDocument/2006/relationships/image" Target="../media/image20.svg"/><Relationship Id="rId5" Type="http://schemas.openxmlformats.org/officeDocument/2006/relationships/image" Target="../media/image18.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6.png"/><Relationship Id="rId6" Type="http://schemas.openxmlformats.org/officeDocument/2006/relationships/image" Target="../media/image20.svg"/><Relationship Id="rId5" Type="http://schemas.openxmlformats.org/officeDocument/2006/relationships/image" Target="../media/image18.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AC72-191C-41EF-A229-A37BC6E038C2}"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4B1CB9AC-FA64-4241-88FE-F81C8B4FCEFC}">
      <dgm:prSet/>
      <dgm:spPr>
        <a:xfrm>
          <a:off x="1148732" y="750556"/>
          <a:ext cx="2106776" cy="893784"/>
        </a:xfrm>
        <a:prstGeom prst="rect">
          <a:avLst/>
        </a:prstGeom>
        <a:noFill/>
        <a:ln>
          <a:noFill/>
        </a:ln>
        <a:effectLst/>
      </dgm:spPr>
      <dgm:t>
        <a:bodyPr/>
        <a:lstStyle/>
        <a:p>
          <a:pPr>
            <a:lnSpc>
              <a:spcPct val="100000"/>
            </a:lnSpc>
          </a:pPr>
          <a:r>
            <a:rPr lang="en-IN" dirty="0">
              <a:solidFill>
                <a:sysClr val="windowText" lastClr="000000">
                  <a:hueOff val="0"/>
                  <a:satOff val="0"/>
                  <a:lumOff val="0"/>
                  <a:alphaOff val="0"/>
                </a:sysClr>
              </a:solidFill>
              <a:latin typeface="Franklin Gothic Book" panose="020B0502020104020203"/>
              <a:ea typeface="+mn-ea"/>
              <a:cs typeface="+mn-cs"/>
            </a:rPr>
            <a:t>Micro Credit on cell phone balances is very useful to customers which help in having uninterrupted communications.</a:t>
          </a:r>
          <a:endParaRPr lang="en-US" dirty="0">
            <a:solidFill>
              <a:sysClr val="windowText" lastClr="000000">
                <a:hueOff val="0"/>
                <a:satOff val="0"/>
                <a:lumOff val="0"/>
                <a:alphaOff val="0"/>
              </a:sysClr>
            </a:solidFill>
            <a:latin typeface="Franklin Gothic Book" panose="020B0502020104020203"/>
            <a:ea typeface="+mn-ea"/>
            <a:cs typeface="+mn-cs"/>
          </a:endParaRPr>
        </a:p>
      </dgm:t>
    </dgm:pt>
    <dgm:pt modelId="{1FDCF362-FA05-45DA-AE38-31F1EF52D91F}" type="parTrans" cxnId="{59AE3295-264E-4037-AADC-01EF22878D2B}">
      <dgm:prSet/>
      <dgm:spPr/>
      <dgm:t>
        <a:bodyPr/>
        <a:lstStyle/>
        <a:p>
          <a:endParaRPr lang="en-US"/>
        </a:p>
      </dgm:t>
    </dgm:pt>
    <dgm:pt modelId="{F75EA2BF-68BE-439D-B9A5-218FD5CE3839}" type="sibTrans" cxnId="{59AE3295-264E-4037-AADC-01EF22878D2B}">
      <dgm:prSet/>
      <dgm:spPr/>
      <dgm:t>
        <a:bodyPr/>
        <a:lstStyle/>
        <a:p>
          <a:pPr>
            <a:lnSpc>
              <a:spcPct val="100000"/>
            </a:lnSpc>
          </a:pPr>
          <a:endParaRPr lang="en-US"/>
        </a:p>
      </dgm:t>
    </dgm:pt>
    <dgm:pt modelId="{105AF454-6AF9-441A-8543-69433F6628A1}">
      <dgm:prSet/>
      <dgm:spPr>
        <a:xfrm>
          <a:off x="4707908" y="750556"/>
          <a:ext cx="2106776" cy="893784"/>
        </a:xfrm>
        <a:prstGeom prst="rect">
          <a:avLst/>
        </a:prstGeom>
        <a:noFill/>
        <a:ln>
          <a:noFill/>
        </a:ln>
        <a:effectLst/>
      </dgm:spPr>
      <dgm:t>
        <a:bodyPr/>
        <a:lstStyle/>
        <a:p>
          <a:pPr>
            <a:lnSpc>
              <a:spcPct val="100000"/>
            </a:lnSpc>
          </a:pPr>
          <a:r>
            <a:rPr lang="en-IN" dirty="0">
              <a:solidFill>
                <a:sysClr val="windowText" lastClr="000000">
                  <a:hueOff val="0"/>
                  <a:satOff val="0"/>
                  <a:lumOff val="0"/>
                  <a:alphaOff val="0"/>
                </a:sysClr>
              </a:solidFill>
              <a:latin typeface="Franklin Gothic Book" panose="020B0502020104020203"/>
              <a:ea typeface="+mn-ea"/>
              <a:cs typeface="+mn-cs"/>
            </a:rPr>
            <a:t>Targeting the selected customer who are creditable in repaying of Micro Loans help Telecom Company a repetitive </a:t>
          </a:r>
          <a:r>
            <a:rPr lang="en-IN" dirty="0" err="1">
              <a:solidFill>
                <a:sysClr val="windowText" lastClr="000000">
                  <a:hueOff val="0"/>
                  <a:satOff val="0"/>
                  <a:lumOff val="0"/>
                  <a:alphaOff val="0"/>
                </a:sysClr>
              </a:solidFill>
              <a:latin typeface="Franklin Gothic Book" panose="020B0502020104020203"/>
              <a:ea typeface="+mn-ea"/>
              <a:cs typeface="+mn-cs"/>
            </a:rPr>
            <a:t>cashflow</a:t>
          </a:r>
          <a:r>
            <a:rPr lang="en-IN" dirty="0">
              <a:solidFill>
                <a:sysClr val="windowText" lastClr="000000">
                  <a:hueOff val="0"/>
                  <a:satOff val="0"/>
                  <a:lumOff val="0"/>
                  <a:alphaOff val="0"/>
                </a:sysClr>
              </a:solidFill>
              <a:latin typeface="Franklin Gothic Book" panose="020B0502020104020203"/>
              <a:ea typeface="+mn-ea"/>
              <a:cs typeface="+mn-cs"/>
            </a:rPr>
            <a:t> and customer satisfaction is achieved.</a:t>
          </a:r>
          <a:endParaRPr lang="en-US" dirty="0">
            <a:solidFill>
              <a:sysClr val="windowText" lastClr="000000">
                <a:hueOff val="0"/>
                <a:satOff val="0"/>
                <a:lumOff val="0"/>
                <a:alphaOff val="0"/>
              </a:sysClr>
            </a:solidFill>
            <a:latin typeface="Franklin Gothic Book" panose="020B0502020104020203"/>
            <a:ea typeface="+mn-ea"/>
            <a:cs typeface="+mn-cs"/>
          </a:endParaRPr>
        </a:p>
      </dgm:t>
    </dgm:pt>
    <dgm:pt modelId="{3F28914D-B203-4CA9-B6B4-D3F142A65116}" type="parTrans" cxnId="{0D75ACEE-A3C9-4B7B-9C14-098ABF472AF8}">
      <dgm:prSet/>
      <dgm:spPr/>
      <dgm:t>
        <a:bodyPr/>
        <a:lstStyle/>
        <a:p>
          <a:endParaRPr lang="en-US"/>
        </a:p>
      </dgm:t>
    </dgm:pt>
    <dgm:pt modelId="{59307F4F-BD17-4CF6-86EF-EFA04B26B0BD}" type="sibTrans" cxnId="{0D75ACEE-A3C9-4B7B-9C14-098ABF472AF8}">
      <dgm:prSet/>
      <dgm:spPr/>
      <dgm:t>
        <a:bodyPr/>
        <a:lstStyle/>
        <a:p>
          <a:pPr>
            <a:lnSpc>
              <a:spcPct val="100000"/>
            </a:lnSpc>
          </a:pPr>
          <a:endParaRPr lang="en-US"/>
        </a:p>
      </dgm:t>
    </dgm:pt>
    <dgm:pt modelId="{2215784A-8DD0-40FD-BACA-A4B1DEB9A73E}">
      <dgm:prSet/>
      <dgm:spPr>
        <a:xfrm>
          <a:off x="1148732" y="2317925"/>
          <a:ext cx="2106776" cy="893784"/>
        </a:xfrm>
        <a:prstGeom prst="rect">
          <a:avLst/>
        </a:prstGeom>
        <a:noFill/>
        <a:ln>
          <a:noFill/>
        </a:ln>
        <a:effectLst/>
      </dgm:spPr>
      <dgm:t>
        <a:bodyPr/>
        <a:lstStyle/>
        <a:p>
          <a:pPr>
            <a:lnSpc>
              <a:spcPct val="100000"/>
            </a:lnSpc>
          </a:pPr>
          <a:r>
            <a:rPr lang="en-IN" dirty="0">
              <a:solidFill>
                <a:sysClr val="windowText" lastClr="000000">
                  <a:hueOff val="0"/>
                  <a:satOff val="0"/>
                  <a:lumOff val="0"/>
                  <a:alphaOff val="0"/>
                </a:sysClr>
              </a:solidFill>
              <a:latin typeface="Franklin Gothic Book" panose="020B0502020104020203"/>
              <a:ea typeface="+mn-ea"/>
              <a:cs typeface="+mn-cs"/>
            </a:rPr>
            <a:t>Communication being important part no one want to run out of balance and these leading would help in missing out the service blockages and helps in never ending customer lifetime with the brand.</a:t>
          </a:r>
          <a:endParaRPr lang="en-US" dirty="0">
            <a:solidFill>
              <a:sysClr val="windowText" lastClr="000000">
                <a:hueOff val="0"/>
                <a:satOff val="0"/>
                <a:lumOff val="0"/>
                <a:alphaOff val="0"/>
              </a:sysClr>
            </a:solidFill>
            <a:latin typeface="Franklin Gothic Book" panose="020B0502020104020203"/>
            <a:ea typeface="+mn-ea"/>
            <a:cs typeface="+mn-cs"/>
          </a:endParaRPr>
        </a:p>
      </dgm:t>
    </dgm:pt>
    <dgm:pt modelId="{25CF3CCA-FB11-4883-8860-A9BF81895FF0}" type="parTrans" cxnId="{4A53C664-1A2F-4909-9E32-BD4B73CD4E5B}">
      <dgm:prSet/>
      <dgm:spPr/>
      <dgm:t>
        <a:bodyPr/>
        <a:lstStyle/>
        <a:p>
          <a:endParaRPr lang="en-US"/>
        </a:p>
      </dgm:t>
    </dgm:pt>
    <dgm:pt modelId="{81BB210D-2913-4944-ADAF-32A380BDFA98}" type="sibTrans" cxnId="{4A53C664-1A2F-4909-9E32-BD4B73CD4E5B}">
      <dgm:prSet/>
      <dgm:spPr/>
      <dgm:t>
        <a:bodyPr/>
        <a:lstStyle/>
        <a:p>
          <a:pPr>
            <a:lnSpc>
              <a:spcPct val="100000"/>
            </a:lnSpc>
          </a:pPr>
          <a:endParaRPr lang="en-US"/>
        </a:p>
      </dgm:t>
    </dgm:pt>
    <dgm:pt modelId="{D732ACF8-EF27-4C23-991F-8ACAE7FDEE6F}">
      <dgm:prSet/>
      <dgm:spPr>
        <a:xfrm>
          <a:off x="4707908" y="2317925"/>
          <a:ext cx="2106776" cy="893784"/>
        </a:xfrm>
        <a:prstGeom prst="rect">
          <a:avLst/>
        </a:prstGeom>
        <a:noFill/>
        <a:ln>
          <a:noFill/>
        </a:ln>
        <a:effectLst/>
      </dgm:spPr>
      <dgm:t>
        <a:bodyPr/>
        <a:lstStyle/>
        <a:p>
          <a:pPr>
            <a:lnSpc>
              <a:spcPct val="100000"/>
            </a:lnSpc>
          </a:pPr>
          <a:r>
            <a:rPr lang="en-US" dirty="0">
              <a:solidFill>
                <a:sysClr val="windowText" lastClr="000000">
                  <a:hueOff val="0"/>
                  <a:satOff val="0"/>
                  <a:lumOff val="0"/>
                  <a:alphaOff val="0"/>
                </a:sysClr>
              </a:solidFill>
              <a:latin typeface="Franklin Gothic Book" panose="020B0502020104020203"/>
              <a:ea typeface="+mn-ea"/>
              <a:cs typeface="+mn-cs"/>
            </a:rPr>
            <a:t>Focus is on providing their services and products to low-income families and poor customers that can help them in the need of hour. </a:t>
          </a:r>
        </a:p>
      </dgm:t>
    </dgm:pt>
    <dgm:pt modelId="{7D40BE56-5E48-4D79-A5CD-B03A8B65EEE6}" type="parTrans" cxnId="{EB5A2111-60D2-43C3-A3FF-CCFAF4552F32}">
      <dgm:prSet/>
      <dgm:spPr/>
      <dgm:t>
        <a:bodyPr/>
        <a:lstStyle/>
        <a:p>
          <a:endParaRPr lang="en-US"/>
        </a:p>
      </dgm:t>
    </dgm:pt>
    <dgm:pt modelId="{3D6A7BC3-B684-434F-AA3F-E42C22BF9E5D}" type="sibTrans" cxnId="{EB5A2111-60D2-43C3-A3FF-CCFAF4552F32}">
      <dgm:prSet/>
      <dgm:spPr/>
      <dgm:t>
        <a:bodyPr/>
        <a:lstStyle/>
        <a:p>
          <a:endParaRPr lang="en-US"/>
        </a:p>
      </dgm:t>
    </dgm:pt>
    <dgm:pt modelId="{D46CA54C-145D-4A75-9AAD-0F0532D6B251}" type="pres">
      <dgm:prSet presAssocID="{A385AC72-191C-41EF-A229-A37BC6E038C2}" presName="root" presStyleCnt="0">
        <dgm:presLayoutVars>
          <dgm:dir/>
          <dgm:resizeHandles val="exact"/>
        </dgm:presLayoutVars>
      </dgm:prSet>
      <dgm:spPr/>
      <dgm:t>
        <a:bodyPr/>
        <a:lstStyle/>
        <a:p>
          <a:endParaRPr lang="en-US"/>
        </a:p>
      </dgm:t>
    </dgm:pt>
    <dgm:pt modelId="{B6DD846D-3A8B-446A-9889-D208AFDA505A}" type="pres">
      <dgm:prSet presAssocID="{A385AC72-191C-41EF-A229-A37BC6E038C2}" presName="container" presStyleCnt="0">
        <dgm:presLayoutVars>
          <dgm:dir/>
          <dgm:resizeHandles val="exact"/>
        </dgm:presLayoutVars>
      </dgm:prSet>
      <dgm:spPr/>
    </dgm:pt>
    <dgm:pt modelId="{2C218F6A-A0C3-40EC-8E73-A3D0F0881469}" type="pres">
      <dgm:prSet presAssocID="{4B1CB9AC-FA64-4241-88FE-F81C8B4FCEFC}" presName="compNode" presStyleCnt="0"/>
      <dgm:spPr/>
    </dgm:pt>
    <dgm:pt modelId="{8BF90DB7-A1B0-487A-AF13-F8B047DE9D01}" type="pres">
      <dgm:prSet presAssocID="{4B1CB9AC-FA64-4241-88FE-F81C8B4FCEFC}" presName="iconBgRect" presStyleLbl="bgShp" presStyleIdx="0" presStyleCnt="4"/>
      <dgm:spPr>
        <a:xfrm>
          <a:off x="63422" y="750556"/>
          <a:ext cx="893784" cy="893784"/>
        </a:xfrm>
        <a:prstGeom prst="ellipse">
          <a:avLst/>
        </a:prstGeom>
        <a:solidFill>
          <a:srgbClr val="62A39F">
            <a:hueOff val="0"/>
            <a:satOff val="0"/>
            <a:lumOff val="0"/>
            <a:alphaOff val="0"/>
          </a:srgbClr>
        </a:solidFill>
        <a:ln>
          <a:noFill/>
        </a:ln>
        <a:effectLst/>
      </dgm:spPr>
      <dgm:t>
        <a:bodyPr/>
        <a:lstStyle/>
        <a:p>
          <a:endParaRPr lang="en-US"/>
        </a:p>
      </dgm:t>
    </dgm:pt>
    <dgm:pt modelId="{C41F4B56-440E-44E8-9283-85DCF2349BAC}" type="pres">
      <dgm:prSet presAssocID="{4B1CB9AC-FA64-4241-88FE-F81C8B4FCEFC}" presName="iconRect" presStyleLbl="node1" presStyleIdx="0" presStyleCnt="4"/>
      <dgm:spPr>
        <a:xfrm>
          <a:off x="251117" y="938250"/>
          <a:ext cx="518394" cy="51839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gm:spPr>
      <dgm:t>
        <a:bodyPr/>
        <a:lstStyle/>
        <a:p>
          <a:endParaRPr lang="en-US"/>
        </a:p>
      </dgm:t>
      <dgm:extLst>
        <a:ext uri="{E40237B7-FDA0-4F09-8148-C483321AD2D9}">
          <dgm14:cNvPr xmlns:dgm14="http://schemas.microsoft.com/office/drawing/2010/diagram" id="0" name="" descr="Credit card"/>
        </a:ext>
      </dgm:extLst>
    </dgm:pt>
    <dgm:pt modelId="{3357FB9B-3917-45DB-A10C-8BEA27B6F6DE}" type="pres">
      <dgm:prSet presAssocID="{4B1CB9AC-FA64-4241-88FE-F81C8B4FCEFC}" presName="spaceRect" presStyleCnt="0"/>
      <dgm:spPr/>
    </dgm:pt>
    <dgm:pt modelId="{2058F50F-E53C-49BD-A85B-81A06CDF6718}" type="pres">
      <dgm:prSet presAssocID="{4B1CB9AC-FA64-4241-88FE-F81C8B4FCEFC}" presName="textRect" presStyleLbl="revTx" presStyleIdx="0" presStyleCnt="4">
        <dgm:presLayoutVars>
          <dgm:chMax val="1"/>
          <dgm:chPref val="1"/>
        </dgm:presLayoutVars>
      </dgm:prSet>
      <dgm:spPr/>
      <dgm:t>
        <a:bodyPr/>
        <a:lstStyle/>
        <a:p>
          <a:endParaRPr lang="en-US"/>
        </a:p>
      </dgm:t>
    </dgm:pt>
    <dgm:pt modelId="{62D80163-920A-4A65-8C97-A5C28E2F5010}" type="pres">
      <dgm:prSet presAssocID="{F75EA2BF-68BE-439D-B9A5-218FD5CE3839}" presName="sibTrans" presStyleLbl="sibTrans2D1" presStyleIdx="0" presStyleCnt="0"/>
      <dgm:spPr/>
      <dgm:t>
        <a:bodyPr/>
        <a:lstStyle/>
        <a:p>
          <a:endParaRPr lang="en-US"/>
        </a:p>
      </dgm:t>
    </dgm:pt>
    <dgm:pt modelId="{88820803-922A-47B0-8B68-EB56228C30A2}" type="pres">
      <dgm:prSet presAssocID="{105AF454-6AF9-441A-8543-69433F6628A1}" presName="compNode" presStyleCnt="0"/>
      <dgm:spPr/>
    </dgm:pt>
    <dgm:pt modelId="{85807940-2D51-4616-AFBE-3925E5E42452}" type="pres">
      <dgm:prSet presAssocID="{105AF454-6AF9-441A-8543-69433F6628A1}" presName="iconBgRect" presStyleLbl="bgShp" presStyleIdx="1" presStyleCnt="4"/>
      <dgm:spPr>
        <a:xfrm>
          <a:off x="3622598" y="750556"/>
          <a:ext cx="893784" cy="893784"/>
        </a:xfrm>
        <a:prstGeom prst="ellipse">
          <a:avLst/>
        </a:prstGeom>
        <a:solidFill>
          <a:srgbClr val="62A39F">
            <a:hueOff val="0"/>
            <a:satOff val="0"/>
            <a:lumOff val="0"/>
            <a:alphaOff val="0"/>
          </a:srgbClr>
        </a:solidFill>
        <a:ln>
          <a:noFill/>
        </a:ln>
        <a:effectLst/>
      </dgm:spPr>
      <dgm:t>
        <a:bodyPr/>
        <a:lstStyle/>
        <a:p>
          <a:endParaRPr lang="en-US"/>
        </a:p>
      </dgm:t>
    </dgm:pt>
    <dgm:pt modelId="{DAAF6AF1-216A-4214-AD4B-8A21C4929E83}" type="pres">
      <dgm:prSet presAssocID="{105AF454-6AF9-441A-8543-69433F6628A1}" presName="iconRect" presStyleLbl="node1" presStyleIdx="1" presStyleCnt="4"/>
      <dgm:spPr>
        <a:xfrm>
          <a:off x="3810293" y="938250"/>
          <a:ext cx="518394" cy="51839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gm:spPr>
      <dgm:t>
        <a:bodyPr/>
        <a:lstStyle/>
        <a:p>
          <a:endParaRPr lang="en-US"/>
        </a:p>
      </dgm:t>
      <dgm:extLst>
        <a:ext uri="{E40237B7-FDA0-4F09-8148-C483321AD2D9}">
          <dgm14:cNvPr xmlns:dgm14="http://schemas.microsoft.com/office/drawing/2010/diagram" id="0" name="" descr="Money"/>
        </a:ext>
      </dgm:extLst>
    </dgm:pt>
    <dgm:pt modelId="{D19AE558-CA16-44AE-94D2-0F7E40C59D18}" type="pres">
      <dgm:prSet presAssocID="{105AF454-6AF9-441A-8543-69433F6628A1}" presName="spaceRect" presStyleCnt="0"/>
      <dgm:spPr/>
    </dgm:pt>
    <dgm:pt modelId="{87B530B1-4E84-47DD-B9C3-E997AD0273C6}" type="pres">
      <dgm:prSet presAssocID="{105AF454-6AF9-441A-8543-69433F6628A1}" presName="textRect" presStyleLbl="revTx" presStyleIdx="1" presStyleCnt="4">
        <dgm:presLayoutVars>
          <dgm:chMax val="1"/>
          <dgm:chPref val="1"/>
        </dgm:presLayoutVars>
      </dgm:prSet>
      <dgm:spPr/>
      <dgm:t>
        <a:bodyPr/>
        <a:lstStyle/>
        <a:p>
          <a:endParaRPr lang="en-US"/>
        </a:p>
      </dgm:t>
    </dgm:pt>
    <dgm:pt modelId="{DFFDE199-2662-4D28-B1C8-CC982796F468}" type="pres">
      <dgm:prSet presAssocID="{59307F4F-BD17-4CF6-86EF-EFA04B26B0BD}" presName="sibTrans" presStyleLbl="sibTrans2D1" presStyleIdx="0" presStyleCnt="0"/>
      <dgm:spPr/>
      <dgm:t>
        <a:bodyPr/>
        <a:lstStyle/>
        <a:p>
          <a:endParaRPr lang="en-US"/>
        </a:p>
      </dgm:t>
    </dgm:pt>
    <dgm:pt modelId="{0CEDA9A7-14AE-470A-821C-4EA27F96680E}" type="pres">
      <dgm:prSet presAssocID="{2215784A-8DD0-40FD-BACA-A4B1DEB9A73E}" presName="compNode" presStyleCnt="0"/>
      <dgm:spPr/>
    </dgm:pt>
    <dgm:pt modelId="{876F0EAE-5D82-4ED5-BCFE-DD2B3473E2A2}" type="pres">
      <dgm:prSet presAssocID="{2215784A-8DD0-40FD-BACA-A4B1DEB9A73E}" presName="iconBgRect" presStyleLbl="bgShp" presStyleIdx="2" presStyleCnt="4"/>
      <dgm:spPr>
        <a:xfrm>
          <a:off x="63422" y="2317925"/>
          <a:ext cx="893784" cy="893784"/>
        </a:xfrm>
        <a:prstGeom prst="ellipse">
          <a:avLst/>
        </a:prstGeom>
        <a:solidFill>
          <a:srgbClr val="62A39F">
            <a:hueOff val="0"/>
            <a:satOff val="0"/>
            <a:lumOff val="0"/>
            <a:alphaOff val="0"/>
          </a:srgbClr>
        </a:solidFill>
        <a:ln>
          <a:noFill/>
        </a:ln>
        <a:effectLst/>
      </dgm:spPr>
      <dgm:t>
        <a:bodyPr/>
        <a:lstStyle/>
        <a:p>
          <a:endParaRPr lang="en-US"/>
        </a:p>
      </dgm:t>
    </dgm:pt>
    <dgm:pt modelId="{D425A0D6-47CE-4189-8CB4-D65D6A7D247A}" type="pres">
      <dgm:prSet presAssocID="{2215784A-8DD0-40FD-BACA-A4B1DEB9A73E}" presName="iconRect" presStyleLbl="node1" presStyleIdx="2" presStyleCnt="4"/>
      <dgm:spPr>
        <a:xfrm>
          <a:off x="251117" y="2505620"/>
          <a:ext cx="518394" cy="51839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2225" cap="rnd" cmpd="sng" algn="ctr">
          <a:noFill/>
          <a:prstDash val="solid"/>
        </a:ln>
        <a:effectLst/>
      </dgm:spPr>
      <dgm:t>
        <a:bodyPr/>
        <a:lstStyle/>
        <a:p>
          <a:endParaRPr lang="en-US"/>
        </a:p>
      </dgm:t>
      <dgm:extLst>
        <a:ext uri="{E40237B7-FDA0-4F09-8148-C483321AD2D9}">
          <dgm14:cNvPr xmlns:dgm14="http://schemas.microsoft.com/office/drawing/2010/diagram" id="0" name="" descr="Call center"/>
        </a:ext>
      </dgm:extLst>
    </dgm:pt>
    <dgm:pt modelId="{8B8DF994-E67F-4F3E-BD8C-B906FE39A084}" type="pres">
      <dgm:prSet presAssocID="{2215784A-8DD0-40FD-BACA-A4B1DEB9A73E}" presName="spaceRect" presStyleCnt="0"/>
      <dgm:spPr/>
    </dgm:pt>
    <dgm:pt modelId="{D764A0B2-7C13-42DD-A2A4-58E8400BECE4}" type="pres">
      <dgm:prSet presAssocID="{2215784A-8DD0-40FD-BACA-A4B1DEB9A73E}" presName="textRect" presStyleLbl="revTx" presStyleIdx="2" presStyleCnt="4">
        <dgm:presLayoutVars>
          <dgm:chMax val="1"/>
          <dgm:chPref val="1"/>
        </dgm:presLayoutVars>
      </dgm:prSet>
      <dgm:spPr/>
      <dgm:t>
        <a:bodyPr/>
        <a:lstStyle/>
        <a:p>
          <a:endParaRPr lang="en-US"/>
        </a:p>
      </dgm:t>
    </dgm:pt>
    <dgm:pt modelId="{5F3BB80F-A441-46A1-A00E-75738755DFFC}" type="pres">
      <dgm:prSet presAssocID="{81BB210D-2913-4944-ADAF-32A380BDFA98}" presName="sibTrans" presStyleLbl="sibTrans2D1" presStyleIdx="0" presStyleCnt="0"/>
      <dgm:spPr/>
      <dgm:t>
        <a:bodyPr/>
        <a:lstStyle/>
        <a:p>
          <a:endParaRPr lang="en-US"/>
        </a:p>
      </dgm:t>
    </dgm:pt>
    <dgm:pt modelId="{2C43FA69-45B1-438F-B058-CFA727A5C224}" type="pres">
      <dgm:prSet presAssocID="{D732ACF8-EF27-4C23-991F-8ACAE7FDEE6F}" presName="compNode" presStyleCnt="0"/>
      <dgm:spPr/>
    </dgm:pt>
    <dgm:pt modelId="{EAB2E38A-427E-442A-88A9-CFF7E4D7D1FC}" type="pres">
      <dgm:prSet presAssocID="{D732ACF8-EF27-4C23-991F-8ACAE7FDEE6F}" presName="iconBgRect" presStyleLbl="bgShp" presStyleIdx="3" presStyleCnt="4"/>
      <dgm:spPr>
        <a:xfrm>
          <a:off x="3622598" y="2317925"/>
          <a:ext cx="893784" cy="893784"/>
        </a:xfrm>
        <a:prstGeom prst="ellipse">
          <a:avLst/>
        </a:prstGeom>
        <a:solidFill>
          <a:srgbClr val="62A39F">
            <a:hueOff val="0"/>
            <a:satOff val="0"/>
            <a:lumOff val="0"/>
            <a:alphaOff val="0"/>
          </a:srgbClr>
        </a:solidFill>
        <a:ln>
          <a:noFill/>
        </a:ln>
        <a:effectLst/>
      </dgm:spPr>
      <dgm:t>
        <a:bodyPr/>
        <a:lstStyle/>
        <a:p>
          <a:endParaRPr lang="en-US"/>
        </a:p>
      </dgm:t>
    </dgm:pt>
    <dgm:pt modelId="{2BF06E37-2441-4619-A341-10F342E383AF}" type="pres">
      <dgm:prSet presAssocID="{D732ACF8-EF27-4C23-991F-8ACAE7FDEE6F}" presName="iconRect" presStyleLbl="node1" presStyleIdx="3" presStyleCnt="4"/>
      <dgm:spPr>
        <a:xfrm>
          <a:off x="3810293" y="2505620"/>
          <a:ext cx="518394" cy="518394"/>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2225" cap="rnd" cmpd="sng" algn="ctr">
          <a:noFill/>
          <a:prstDash val="solid"/>
        </a:ln>
        <a:effectLst/>
      </dgm:spPr>
      <dgm:t>
        <a:bodyPr/>
        <a:lstStyle/>
        <a:p>
          <a:endParaRPr lang="en-US"/>
        </a:p>
      </dgm:t>
      <dgm:extLst>
        <a:ext uri="{E40237B7-FDA0-4F09-8148-C483321AD2D9}">
          <dgm14:cNvPr xmlns:dgm14="http://schemas.microsoft.com/office/drawing/2010/diagram" id="0" name="" descr="Parent and Child"/>
        </a:ext>
      </dgm:extLst>
    </dgm:pt>
    <dgm:pt modelId="{8833571D-7305-4B75-9109-895CCF80658E}" type="pres">
      <dgm:prSet presAssocID="{D732ACF8-EF27-4C23-991F-8ACAE7FDEE6F}" presName="spaceRect" presStyleCnt="0"/>
      <dgm:spPr/>
    </dgm:pt>
    <dgm:pt modelId="{22BFD890-4F80-4507-9E5C-FA900C831DC2}" type="pres">
      <dgm:prSet presAssocID="{D732ACF8-EF27-4C23-991F-8ACAE7FDEE6F}" presName="textRect" presStyleLbl="revTx" presStyleIdx="3" presStyleCnt="4">
        <dgm:presLayoutVars>
          <dgm:chMax val="1"/>
          <dgm:chPref val="1"/>
        </dgm:presLayoutVars>
      </dgm:prSet>
      <dgm:spPr/>
      <dgm:t>
        <a:bodyPr/>
        <a:lstStyle/>
        <a:p>
          <a:endParaRPr lang="en-US"/>
        </a:p>
      </dgm:t>
    </dgm:pt>
  </dgm:ptLst>
  <dgm:cxnLst>
    <dgm:cxn modelId="{C02CB29C-FBD7-4493-94B9-B374784487AB}" type="presOf" srcId="{D732ACF8-EF27-4C23-991F-8ACAE7FDEE6F}" destId="{22BFD890-4F80-4507-9E5C-FA900C831DC2}" srcOrd="0" destOrd="0" presId="urn:microsoft.com/office/officeart/2018/2/layout/IconCircleList"/>
    <dgm:cxn modelId="{59AE3295-264E-4037-AADC-01EF22878D2B}" srcId="{A385AC72-191C-41EF-A229-A37BC6E038C2}" destId="{4B1CB9AC-FA64-4241-88FE-F81C8B4FCEFC}" srcOrd="0" destOrd="0" parTransId="{1FDCF362-FA05-45DA-AE38-31F1EF52D91F}" sibTransId="{F75EA2BF-68BE-439D-B9A5-218FD5CE3839}"/>
    <dgm:cxn modelId="{4A53C664-1A2F-4909-9E32-BD4B73CD4E5B}" srcId="{A385AC72-191C-41EF-A229-A37BC6E038C2}" destId="{2215784A-8DD0-40FD-BACA-A4B1DEB9A73E}" srcOrd="2" destOrd="0" parTransId="{25CF3CCA-FB11-4883-8860-A9BF81895FF0}" sibTransId="{81BB210D-2913-4944-ADAF-32A380BDFA98}"/>
    <dgm:cxn modelId="{6D3D2A82-6F92-45C1-8A73-201D7DFC317F}" type="presOf" srcId="{4B1CB9AC-FA64-4241-88FE-F81C8B4FCEFC}" destId="{2058F50F-E53C-49BD-A85B-81A06CDF6718}" srcOrd="0" destOrd="0" presId="urn:microsoft.com/office/officeart/2018/2/layout/IconCircleList"/>
    <dgm:cxn modelId="{0D75ACEE-A3C9-4B7B-9C14-098ABF472AF8}" srcId="{A385AC72-191C-41EF-A229-A37BC6E038C2}" destId="{105AF454-6AF9-441A-8543-69433F6628A1}" srcOrd="1" destOrd="0" parTransId="{3F28914D-B203-4CA9-B6B4-D3F142A65116}" sibTransId="{59307F4F-BD17-4CF6-86EF-EFA04B26B0BD}"/>
    <dgm:cxn modelId="{F083912E-CC29-4604-BF73-5D0DF6EC5567}" type="presOf" srcId="{105AF454-6AF9-441A-8543-69433F6628A1}" destId="{87B530B1-4E84-47DD-B9C3-E997AD0273C6}" srcOrd="0" destOrd="0" presId="urn:microsoft.com/office/officeart/2018/2/layout/IconCircleList"/>
    <dgm:cxn modelId="{1DDEFBC3-FC6C-487B-8635-ECD44DB40E12}" type="presOf" srcId="{F75EA2BF-68BE-439D-B9A5-218FD5CE3839}" destId="{62D80163-920A-4A65-8C97-A5C28E2F5010}" srcOrd="0" destOrd="0" presId="urn:microsoft.com/office/officeart/2018/2/layout/IconCircleList"/>
    <dgm:cxn modelId="{806BFA38-8BDA-40A4-A7D0-2DDB4FECD921}" type="presOf" srcId="{2215784A-8DD0-40FD-BACA-A4B1DEB9A73E}" destId="{D764A0B2-7C13-42DD-A2A4-58E8400BECE4}" srcOrd="0" destOrd="0" presId="urn:microsoft.com/office/officeart/2018/2/layout/IconCircleList"/>
    <dgm:cxn modelId="{1103115C-4062-4935-AAAF-840D019D67A3}" type="presOf" srcId="{59307F4F-BD17-4CF6-86EF-EFA04B26B0BD}" destId="{DFFDE199-2662-4D28-B1C8-CC982796F468}" srcOrd="0" destOrd="0" presId="urn:microsoft.com/office/officeart/2018/2/layout/IconCircleList"/>
    <dgm:cxn modelId="{E2146639-66CE-4064-871B-A10715B4583A}" type="presOf" srcId="{81BB210D-2913-4944-ADAF-32A380BDFA98}" destId="{5F3BB80F-A441-46A1-A00E-75738755DFFC}" srcOrd="0" destOrd="0" presId="urn:microsoft.com/office/officeart/2018/2/layout/IconCircleList"/>
    <dgm:cxn modelId="{EB5A2111-60D2-43C3-A3FF-CCFAF4552F32}" srcId="{A385AC72-191C-41EF-A229-A37BC6E038C2}" destId="{D732ACF8-EF27-4C23-991F-8ACAE7FDEE6F}" srcOrd="3" destOrd="0" parTransId="{7D40BE56-5E48-4D79-A5CD-B03A8B65EEE6}" sibTransId="{3D6A7BC3-B684-434F-AA3F-E42C22BF9E5D}"/>
    <dgm:cxn modelId="{E40D41DE-B8F3-4922-9EF1-69005E9AAB91}" type="presOf" srcId="{A385AC72-191C-41EF-A229-A37BC6E038C2}" destId="{D46CA54C-145D-4A75-9AAD-0F0532D6B251}" srcOrd="0" destOrd="0" presId="urn:microsoft.com/office/officeart/2018/2/layout/IconCircleList"/>
    <dgm:cxn modelId="{22F18C85-273D-47E5-9F05-F08AC0ECD0D7}" type="presParOf" srcId="{D46CA54C-145D-4A75-9AAD-0F0532D6B251}" destId="{B6DD846D-3A8B-446A-9889-D208AFDA505A}" srcOrd="0" destOrd="0" presId="urn:microsoft.com/office/officeart/2018/2/layout/IconCircleList"/>
    <dgm:cxn modelId="{48A46E09-9A05-4F0D-964B-B3960FA6970E}" type="presParOf" srcId="{B6DD846D-3A8B-446A-9889-D208AFDA505A}" destId="{2C218F6A-A0C3-40EC-8E73-A3D0F0881469}" srcOrd="0" destOrd="0" presId="urn:microsoft.com/office/officeart/2018/2/layout/IconCircleList"/>
    <dgm:cxn modelId="{0EB2E7E6-B8C7-4B14-AD6B-6F2309D63898}" type="presParOf" srcId="{2C218F6A-A0C3-40EC-8E73-A3D0F0881469}" destId="{8BF90DB7-A1B0-487A-AF13-F8B047DE9D01}" srcOrd="0" destOrd="0" presId="urn:microsoft.com/office/officeart/2018/2/layout/IconCircleList"/>
    <dgm:cxn modelId="{16477E08-B212-4F00-9649-0E1D379EF2CB}" type="presParOf" srcId="{2C218F6A-A0C3-40EC-8E73-A3D0F0881469}" destId="{C41F4B56-440E-44E8-9283-85DCF2349BAC}" srcOrd="1" destOrd="0" presId="urn:microsoft.com/office/officeart/2018/2/layout/IconCircleList"/>
    <dgm:cxn modelId="{9D8DA52D-CE7E-4953-ADC9-814A53A55EE9}" type="presParOf" srcId="{2C218F6A-A0C3-40EC-8E73-A3D0F0881469}" destId="{3357FB9B-3917-45DB-A10C-8BEA27B6F6DE}" srcOrd="2" destOrd="0" presId="urn:microsoft.com/office/officeart/2018/2/layout/IconCircleList"/>
    <dgm:cxn modelId="{98DB4DE5-44B8-4910-A61B-C6D0E49BD2BD}" type="presParOf" srcId="{2C218F6A-A0C3-40EC-8E73-A3D0F0881469}" destId="{2058F50F-E53C-49BD-A85B-81A06CDF6718}" srcOrd="3" destOrd="0" presId="urn:microsoft.com/office/officeart/2018/2/layout/IconCircleList"/>
    <dgm:cxn modelId="{10D410A8-A6A4-4422-BEEB-1539A98F4377}" type="presParOf" srcId="{B6DD846D-3A8B-446A-9889-D208AFDA505A}" destId="{62D80163-920A-4A65-8C97-A5C28E2F5010}" srcOrd="1" destOrd="0" presId="urn:microsoft.com/office/officeart/2018/2/layout/IconCircleList"/>
    <dgm:cxn modelId="{CAD913A6-0E40-4BF7-962A-5015F014E6FD}" type="presParOf" srcId="{B6DD846D-3A8B-446A-9889-D208AFDA505A}" destId="{88820803-922A-47B0-8B68-EB56228C30A2}" srcOrd="2" destOrd="0" presId="urn:microsoft.com/office/officeart/2018/2/layout/IconCircleList"/>
    <dgm:cxn modelId="{990B76CA-55B5-4E8B-9DE2-354BB994E660}" type="presParOf" srcId="{88820803-922A-47B0-8B68-EB56228C30A2}" destId="{85807940-2D51-4616-AFBE-3925E5E42452}" srcOrd="0" destOrd="0" presId="urn:microsoft.com/office/officeart/2018/2/layout/IconCircleList"/>
    <dgm:cxn modelId="{BA29B3FC-4454-4E6F-9388-22201FACE02A}" type="presParOf" srcId="{88820803-922A-47B0-8B68-EB56228C30A2}" destId="{DAAF6AF1-216A-4214-AD4B-8A21C4929E83}" srcOrd="1" destOrd="0" presId="urn:microsoft.com/office/officeart/2018/2/layout/IconCircleList"/>
    <dgm:cxn modelId="{2F8A02BA-1483-4D0C-A692-8D88999F7B7A}" type="presParOf" srcId="{88820803-922A-47B0-8B68-EB56228C30A2}" destId="{D19AE558-CA16-44AE-94D2-0F7E40C59D18}" srcOrd="2" destOrd="0" presId="urn:microsoft.com/office/officeart/2018/2/layout/IconCircleList"/>
    <dgm:cxn modelId="{AFEA3C70-60A7-452C-8126-9B7149CCD485}" type="presParOf" srcId="{88820803-922A-47B0-8B68-EB56228C30A2}" destId="{87B530B1-4E84-47DD-B9C3-E997AD0273C6}" srcOrd="3" destOrd="0" presId="urn:microsoft.com/office/officeart/2018/2/layout/IconCircleList"/>
    <dgm:cxn modelId="{507EA1AD-8E8B-47F4-ABB4-AA6377AEFB70}" type="presParOf" srcId="{B6DD846D-3A8B-446A-9889-D208AFDA505A}" destId="{DFFDE199-2662-4D28-B1C8-CC982796F468}" srcOrd="3" destOrd="0" presId="urn:microsoft.com/office/officeart/2018/2/layout/IconCircleList"/>
    <dgm:cxn modelId="{47FDE0B6-1F66-4F0B-82DD-7AD080F52E54}" type="presParOf" srcId="{B6DD846D-3A8B-446A-9889-D208AFDA505A}" destId="{0CEDA9A7-14AE-470A-821C-4EA27F96680E}" srcOrd="4" destOrd="0" presId="urn:microsoft.com/office/officeart/2018/2/layout/IconCircleList"/>
    <dgm:cxn modelId="{B85FD2F8-20B6-437F-B56F-EC3C3055F29A}" type="presParOf" srcId="{0CEDA9A7-14AE-470A-821C-4EA27F96680E}" destId="{876F0EAE-5D82-4ED5-BCFE-DD2B3473E2A2}" srcOrd="0" destOrd="0" presId="urn:microsoft.com/office/officeart/2018/2/layout/IconCircleList"/>
    <dgm:cxn modelId="{576AB984-6D19-4DC6-B24F-44D54AFA0F3A}" type="presParOf" srcId="{0CEDA9A7-14AE-470A-821C-4EA27F96680E}" destId="{D425A0D6-47CE-4189-8CB4-D65D6A7D247A}" srcOrd="1" destOrd="0" presId="urn:microsoft.com/office/officeart/2018/2/layout/IconCircleList"/>
    <dgm:cxn modelId="{920C6733-3440-49D7-91C6-582EC7D1DBBA}" type="presParOf" srcId="{0CEDA9A7-14AE-470A-821C-4EA27F96680E}" destId="{8B8DF994-E67F-4F3E-BD8C-B906FE39A084}" srcOrd="2" destOrd="0" presId="urn:microsoft.com/office/officeart/2018/2/layout/IconCircleList"/>
    <dgm:cxn modelId="{EB099E3D-ED0B-435A-97BA-B5CE95E791A2}" type="presParOf" srcId="{0CEDA9A7-14AE-470A-821C-4EA27F96680E}" destId="{D764A0B2-7C13-42DD-A2A4-58E8400BECE4}" srcOrd="3" destOrd="0" presId="urn:microsoft.com/office/officeart/2018/2/layout/IconCircleList"/>
    <dgm:cxn modelId="{0E4028AC-B302-436A-A92C-86FEA3742959}" type="presParOf" srcId="{B6DD846D-3A8B-446A-9889-D208AFDA505A}" destId="{5F3BB80F-A441-46A1-A00E-75738755DFFC}" srcOrd="5" destOrd="0" presId="urn:microsoft.com/office/officeart/2018/2/layout/IconCircleList"/>
    <dgm:cxn modelId="{6B871333-571B-433D-B859-306F66DAF670}" type="presParOf" srcId="{B6DD846D-3A8B-446A-9889-D208AFDA505A}" destId="{2C43FA69-45B1-438F-B058-CFA727A5C224}" srcOrd="6" destOrd="0" presId="urn:microsoft.com/office/officeart/2018/2/layout/IconCircleList"/>
    <dgm:cxn modelId="{09D160E4-B86A-4F05-8F52-1855D61CAB4F}" type="presParOf" srcId="{2C43FA69-45B1-438F-B058-CFA727A5C224}" destId="{EAB2E38A-427E-442A-88A9-CFF7E4D7D1FC}" srcOrd="0" destOrd="0" presId="urn:microsoft.com/office/officeart/2018/2/layout/IconCircleList"/>
    <dgm:cxn modelId="{7309E7E4-A7F8-4AD2-AECB-97313A4C33A2}" type="presParOf" srcId="{2C43FA69-45B1-438F-B058-CFA727A5C224}" destId="{2BF06E37-2441-4619-A341-10F342E383AF}" srcOrd="1" destOrd="0" presId="urn:microsoft.com/office/officeart/2018/2/layout/IconCircleList"/>
    <dgm:cxn modelId="{1B3C7471-16FF-44CF-8E1A-D83F370E7CA1}" type="presParOf" srcId="{2C43FA69-45B1-438F-B058-CFA727A5C224}" destId="{8833571D-7305-4B75-9109-895CCF80658E}" srcOrd="2" destOrd="0" presId="urn:microsoft.com/office/officeart/2018/2/layout/IconCircleList"/>
    <dgm:cxn modelId="{C28E779B-0CA5-4670-99C1-B664D3942B8B}" type="presParOf" srcId="{2C43FA69-45B1-438F-B058-CFA727A5C224}" destId="{22BFD890-4F80-4507-9E5C-FA900C831DC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90DB7-A1B0-487A-AF13-F8B047DE9D01}">
      <dsp:nvSpPr>
        <dsp:cNvPr id="0" name=""/>
        <dsp:cNvSpPr/>
      </dsp:nvSpPr>
      <dsp:spPr>
        <a:xfrm>
          <a:off x="228823" y="130448"/>
          <a:ext cx="1161871" cy="1161871"/>
        </a:xfrm>
        <a:prstGeom prst="ellipse">
          <a:avLst/>
        </a:prstGeom>
        <a:solidFill>
          <a:srgbClr val="62A39F">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41F4B56-440E-44E8-9283-85DCF2349BAC}">
      <dsp:nvSpPr>
        <dsp:cNvPr id="0" name=""/>
        <dsp:cNvSpPr/>
      </dsp:nvSpPr>
      <dsp:spPr>
        <a:xfrm>
          <a:off x="472816" y="374442"/>
          <a:ext cx="673885" cy="67388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58F50F-E53C-49BD-A85B-81A06CDF6718}">
      <dsp:nvSpPr>
        <dsp:cNvPr id="0" name=""/>
        <dsp:cNvSpPr/>
      </dsp:nvSpPr>
      <dsp:spPr>
        <a:xfrm>
          <a:off x="1639667" y="130448"/>
          <a:ext cx="2738697" cy="116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100000"/>
            </a:lnSpc>
            <a:spcBef>
              <a:spcPct val="0"/>
            </a:spcBef>
            <a:spcAft>
              <a:spcPct val="35000"/>
            </a:spcAft>
          </a:pPr>
          <a:r>
            <a:rPr lang="en-IN" sz="1300" kern="1200" dirty="0">
              <a:solidFill>
                <a:sysClr val="windowText" lastClr="000000">
                  <a:hueOff val="0"/>
                  <a:satOff val="0"/>
                  <a:lumOff val="0"/>
                  <a:alphaOff val="0"/>
                </a:sysClr>
              </a:solidFill>
              <a:latin typeface="Franklin Gothic Book" panose="020B0502020104020203"/>
              <a:ea typeface="+mn-ea"/>
              <a:cs typeface="+mn-cs"/>
            </a:rPr>
            <a:t>Micro Credit on cell phone balances is very useful to customers which help in having uninterrupted communications.</a:t>
          </a:r>
          <a:endParaRPr lang="en-US" sz="1300" kern="1200" dirty="0">
            <a:solidFill>
              <a:sysClr val="windowText" lastClr="000000">
                <a:hueOff val="0"/>
                <a:satOff val="0"/>
                <a:lumOff val="0"/>
                <a:alphaOff val="0"/>
              </a:sysClr>
            </a:solidFill>
            <a:latin typeface="Franklin Gothic Book" panose="020B0502020104020203"/>
            <a:ea typeface="+mn-ea"/>
            <a:cs typeface="+mn-cs"/>
          </a:endParaRPr>
        </a:p>
      </dsp:txBody>
      <dsp:txXfrm>
        <a:off x="1639667" y="130448"/>
        <a:ext cx="2738697" cy="1161871"/>
      </dsp:txXfrm>
    </dsp:sp>
    <dsp:sp modelId="{85807940-2D51-4616-AFBE-3925E5E42452}">
      <dsp:nvSpPr>
        <dsp:cNvPr id="0" name=""/>
        <dsp:cNvSpPr/>
      </dsp:nvSpPr>
      <dsp:spPr>
        <a:xfrm>
          <a:off x="4855562" y="130448"/>
          <a:ext cx="1161871" cy="1161871"/>
        </a:xfrm>
        <a:prstGeom prst="ellipse">
          <a:avLst/>
        </a:prstGeom>
        <a:solidFill>
          <a:srgbClr val="62A39F">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AAF6AF1-216A-4214-AD4B-8A21C4929E83}">
      <dsp:nvSpPr>
        <dsp:cNvPr id="0" name=""/>
        <dsp:cNvSpPr/>
      </dsp:nvSpPr>
      <dsp:spPr>
        <a:xfrm>
          <a:off x="5099555" y="374442"/>
          <a:ext cx="673885" cy="67388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530B1-4E84-47DD-B9C3-E997AD0273C6}">
      <dsp:nvSpPr>
        <dsp:cNvPr id="0" name=""/>
        <dsp:cNvSpPr/>
      </dsp:nvSpPr>
      <dsp:spPr>
        <a:xfrm>
          <a:off x="6266407" y="130448"/>
          <a:ext cx="2738697" cy="116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100000"/>
            </a:lnSpc>
            <a:spcBef>
              <a:spcPct val="0"/>
            </a:spcBef>
            <a:spcAft>
              <a:spcPct val="35000"/>
            </a:spcAft>
          </a:pPr>
          <a:r>
            <a:rPr lang="en-IN" sz="1300" kern="1200" dirty="0">
              <a:solidFill>
                <a:sysClr val="windowText" lastClr="000000">
                  <a:hueOff val="0"/>
                  <a:satOff val="0"/>
                  <a:lumOff val="0"/>
                  <a:alphaOff val="0"/>
                </a:sysClr>
              </a:solidFill>
              <a:latin typeface="Franklin Gothic Book" panose="020B0502020104020203"/>
              <a:ea typeface="+mn-ea"/>
              <a:cs typeface="+mn-cs"/>
            </a:rPr>
            <a:t>Targeting the selected customer who are creditable in repaying of Micro Loans help Telecom Company a repetitive </a:t>
          </a:r>
          <a:r>
            <a:rPr lang="en-IN" sz="1300" kern="1200" dirty="0" err="1">
              <a:solidFill>
                <a:sysClr val="windowText" lastClr="000000">
                  <a:hueOff val="0"/>
                  <a:satOff val="0"/>
                  <a:lumOff val="0"/>
                  <a:alphaOff val="0"/>
                </a:sysClr>
              </a:solidFill>
              <a:latin typeface="Franklin Gothic Book" panose="020B0502020104020203"/>
              <a:ea typeface="+mn-ea"/>
              <a:cs typeface="+mn-cs"/>
            </a:rPr>
            <a:t>cashflow</a:t>
          </a:r>
          <a:r>
            <a:rPr lang="en-IN" sz="1300" kern="1200" dirty="0">
              <a:solidFill>
                <a:sysClr val="windowText" lastClr="000000">
                  <a:hueOff val="0"/>
                  <a:satOff val="0"/>
                  <a:lumOff val="0"/>
                  <a:alphaOff val="0"/>
                </a:sysClr>
              </a:solidFill>
              <a:latin typeface="Franklin Gothic Book" panose="020B0502020104020203"/>
              <a:ea typeface="+mn-ea"/>
              <a:cs typeface="+mn-cs"/>
            </a:rPr>
            <a:t> and customer satisfaction is achieved.</a:t>
          </a:r>
          <a:endParaRPr lang="en-US" sz="1300" kern="1200" dirty="0">
            <a:solidFill>
              <a:sysClr val="windowText" lastClr="000000">
                <a:hueOff val="0"/>
                <a:satOff val="0"/>
                <a:lumOff val="0"/>
                <a:alphaOff val="0"/>
              </a:sysClr>
            </a:solidFill>
            <a:latin typeface="Franklin Gothic Book" panose="020B0502020104020203"/>
            <a:ea typeface="+mn-ea"/>
            <a:cs typeface="+mn-cs"/>
          </a:endParaRPr>
        </a:p>
      </dsp:txBody>
      <dsp:txXfrm>
        <a:off x="6266407" y="130448"/>
        <a:ext cx="2738697" cy="1161871"/>
      </dsp:txXfrm>
    </dsp:sp>
    <dsp:sp modelId="{876F0EAE-5D82-4ED5-BCFE-DD2B3473E2A2}">
      <dsp:nvSpPr>
        <dsp:cNvPr id="0" name=""/>
        <dsp:cNvSpPr/>
      </dsp:nvSpPr>
      <dsp:spPr>
        <a:xfrm>
          <a:off x="228823" y="1821705"/>
          <a:ext cx="1161871" cy="1161871"/>
        </a:xfrm>
        <a:prstGeom prst="ellipse">
          <a:avLst/>
        </a:prstGeom>
        <a:solidFill>
          <a:srgbClr val="62A39F">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425A0D6-47CE-4189-8CB4-D65D6A7D247A}">
      <dsp:nvSpPr>
        <dsp:cNvPr id="0" name=""/>
        <dsp:cNvSpPr/>
      </dsp:nvSpPr>
      <dsp:spPr>
        <a:xfrm>
          <a:off x="472816" y="2065698"/>
          <a:ext cx="673885" cy="67388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64A0B2-7C13-42DD-A2A4-58E8400BECE4}">
      <dsp:nvSpPr>
        <dsp:cNvPr id="0" name=""/>
        <dsp:cNvSpPr/>
      </dsp:nvSpPr>
      <dsp:spPr>
        <a:xfrm>
          <a:off x="1639667" y="1821705"/>
          <a:ext cx="2738697" cy="116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100000"/>
            </a:lnSpc>
            <a:spcBef>
              <a:spcPct val="0"/>
            </a:spcBef>
            <a:spcAft>
              <a:spcPct val="35000"/>
            </a:spcAft>
          </a:pPr>
          <a:r>
            <a:rPr lang="en-IN" sz="1300" kern="1200" dirty="0">
              <a:solidFill>
                <a:sysClr val="windowText" lastClr="000000">
                  <a:hueOff val="0"/>
                  <a:satOff val="0"/>
                  <a:lumOff val="0"/>
                  <a:alphaOff val="0"/>
                </a:sysClr>
              </a:solidFill>
              <a:latin typeface="Franklin Gothic Book" panose="020B0502020104020203"/>
              <a:ea typeface="+mn-ea"/>
              <a:cs typeface="+mn-cs"/>
            </a:rPr>
            <a:t>Communication being important part no one want to run out of balance and these leading would help in missing out the service blockages and helps in never ending customer lifetime with the brand.</a:t>
          </a:r>
          <a:endParaRPr lang="en-US" sz="1300" kern="1200" dirty="0">
            <a:solidFill>
              <a:sysClr val="windowText" lastClr="000000">
                <a:hueOff val="0"/>
                <a:satOff val="0"/>
                <a:lumOff val="0"/>
                <a:alphaOff val="0"/>
              </a:sysClr>
            </a:solidFill>
            <a:latin typeface="Franklin Gothic Book" panose="020B0502020104020203"/>
            <a:ea typeface="+mn-ea"/>
            <a:cs typeface="+mn-cs"/>
          </a:endParaRPr>
        </a:p>
      </dsp:txBody>
      <dsp:txXfrm>
        <a:off x="1639667" y="1821705"/>
        <a:ext cx="2738697" cy="1161871"/>
      </dsp:txXfrm>
    </dsp:sp>
    <dsp:sp modelId="{EAB2E38A-427E-442A-88A9-CFF7E4D7D1FC}">
      <dsp:nvSpPr>
        <dsp:cNvPr id="0" name=""/>
        <dsp:cNvSpPr/>
      </dsp:nvSpPr>
      <dsp:spPr>
        <a:xfrm>
          <a:off x="4855562" y="1821705"/>
          <a:ext cx="1161871" cy="1161871"/>
        </a:xfrm>
        <a:prstGeom prst="ellipse">
          <a:avLst/>
        </a:prstGeom>
        <a:solidFill>
          <a:srgbClr val="62A39F">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BF06E37-2441-4619-A341-10F342E383AF}">
      <dsp:nvSpPr>
        <dsp:cNvPr id="0" name=""/>
        <dsp:cNvSpPr/>
      </dsp:nvSpPr>
      <dsp:spPr>
        <a:xfrm>
          <a:off x="5099555" y="2065698"/>
          <a:ext cx="673885" cy="673885"/>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FD890-4F80-4507-9E5C-FA900C831DC2}">
      <dsp:nvSpPr>
        <dsp:cNvPr id="0" name=""/>
        <dsp:cNvSpPr/>
      </dsp:nvSpPr>
      <dsp:spPr>
        <a:xfrm>
          <a:off x="6266407" y="1821705"/>
          <a:ext cx="2738697" cy="116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100000"/>
            </a:lnSpc>
            <a:spcBef>
              <a:spcPct val="0"/>
            </a:spcBef>
            <a:spcAft>
              <a:spcPct val="35000"/>
            </a:spcAft>
          </a:pPr>
          <a:r>
            <a:rPr lang="en-US" sz="1300" kern="1200" dirty="0">
              <a:solidFill>
                <a:sysClr val="windowText" lastClr="000000">
                  <a:hueOff val="0"/>
                  <a:satOff val="0"/>
                  <a:lumOff val="0"/>
                  <a:alphaOff val="0"/>
                </a:sysClr>
              </a:solidFill>
              <a:latin typeface="Franklin Gothic Book" panose="020B0502020104020203"/>
              <a:ea typeface="+mn-ea"/>
              <a:cs typeface="+mn-cs"/>
            </a:rPr>
            <a:t>Focus is on providing their services and products to low-income families and poor customers that can help them in the need of hour. </a:t>
          </a:r>
        </a:p>
      </dsp:txBody>
      <dsp:txXfrm>
        <a:off x="6266407" y="1821705"/>
        <a:ext cx="2738697" cy="116187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534FADC-E48C-469E-AAA8-0F346ABF85CB}" type="datetimeFigureOut">
              <a:rPr lang="en-GB" smtClean="0"/>
              <a:t>05/06/2021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3735727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534FADC-E48C-469E-AAA8-0F346ABF85CB}" type="datetimeFigureOut">
              <a:rPr lang="en-GB" smtClean="0"/>
              <a:t>05/06/2021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159939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534FADC-E48C-469E-AAA8-0F346ABF85CB}" type="datetimeFigureOut">
              <a:rPr lang="en-GB" smtClean="0"/>
              <a:t>05/06/2021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3189910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534FADC-E48C-469E-AAA8-0F346ABF85CB}" type="datetimeFigureOut">
              <a:rPr lang="en-GB" smtClean="0"/>
              <a:t>05/06/2021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11128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534FADC-E48C-469E-AAA8-0F346ABF85CB}" type="datetimeFigureOut">
              <a:rPr lang="en-GB" smtClean="0"/>
              <a:t>05/06/2021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3913880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34FADC-E48C-469E-AAA8-0F346ABF85CB}" type="datetimeFigureOut">
              <a:rPr lang="en-GB" smtClean="0"/>
              <a:t>05/06/2021</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273894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34FADC-E48C-469E-AAA8-0F346ABF85CB}" type="datetimeFigureOut">
              <a:rPr lang="en-GB" smtClean="0"/>
              <a:t>05/06/2021</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235487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34FADC-E48C-469E-AAA8-0F346ABF85CB}" type="datetimeFigureOut">
              <a:rPr lang="en-GB" smtClean="0"/>
              <a:t>05/06/2021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3775665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34FADC-E48C-469E-AAA8-0F346ABF85CB}" type="datetimeFigureOut">
              <a:rPr lang="en-GB" smtClean="0"/>
              <a:t>05/06/2021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1134392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A534FADC-E48C-469E-AAA8-0F346ABF85CB}" type="datetimeFigureOut">
              <a:rPr lang="en-GB" smtClean="0"/>
              <a:t>05/06/2021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4171524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534FADC-E48C-469E-AAA8-0F346ABF85CB}" type="datetimeFigureOut">
              <a:rPr lang="en-GB" smtClean="0"/>
              <a:t>05/06/2021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60802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534FADC-E48C-469E-AAA8-0F346ABF85CB}" type="datetimeFigureOut">
              <a:rPr lang="en-GB" smtClean="0"/>
              <a:t>05/06/2021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1277560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534FADC-E48C-469E-AAA8-0F346ABF85CB}" type="datetimeFigureOut">
              <a:rPr lang="en-GB" smtClean="0"/>
              <a:t>05/06/2021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2682136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A534FADC-E48C-469E-AAA8-0F346ABF85CB}" type="datetimeFigureOut">
              <a:rPr lang="en-GB" smtClean="0"/>
              <a:t>05/06/2021</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483143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534FADC-E48C-469E-AAA8-0F346ABF85CB}" type="datetimeFigureOut">
              <a:rPr lang="en-GB" smtClean="0"/>
              <a:t>05/06/2021</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4032983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A534FADC-E48C-469E-AAA8-0F346ABF85CB}" type="datetimeFigureOut">
              <a:rPr lang="en-GB" smtClean="0"/>
              <a:t>05/06/2021</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253448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534FADC-E48C-469E-AAA8-0F346ABF85CB}" type="datetimeFigureOut">
              <a:rPr lang="en-GB" smtClean="0"/>
              <a:t>05/06/2021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E8F310-8319-46C0-9230-48A5D14CE435}" type="slidenum">
              <a:rPr lang="en-GB" smtClean="0"/>
              <a:t>‹#›</a:t>
            </a:fld>
            <a:endParaRPr lang="en-GB"/>
          </a:p>
        </p:txBody>
      </p:sp>
    </p:spTree>
    <p:extLst>
      <p:ext uri="{BB962C8B-B14F-4D97-AF65-F5344CB8AC3E}">
        <p14:creationId xmlns:p14="http://schemas.microsoft.com/office/powerpoint/2010/main" val="3482453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534FADC-E48C-469E-AAA8-0F346ABF85CB}" type="datetimeFigureOut">
              <a:rPr lang="en-GB" smtClean="0"/>
              <a:t>05/06/2021</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AE8F310-8319-46C0-9230-48A5D14CE435}" type="slidenum">
              <a:rPr lang="en-GB" smtClean="0"/>
              <a:t>‹#›</a:t>
            </a:fld>
            <a:endParaRPr lang="en-GB"/>
          </a:p>
        </p:txBody>
      </p:sp>
    </p:spTree>
    <p:extLst>
      <p:ext uri="{BB962C8B-B14F-4D97-AF65-F5344CB8AC3E}">
        <p14:creationId xmlns:p14="http://schemas.microsoft.com/office/powerpoint/2010/main" val="3961295186"/>
      </p:ext>
    </p:extLst>
  </p:cSld>
  <p:clrMap bg1="dk1" tx1="lt1" bg2="dk2" tx2="lt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ext uri="{BEBA8EAE-BF5A-486C-A8C5-ECC9F3942E4B}">
                <a14:imgProps xmlns:a14="http://schemas.microsoft.com/office/drawing/2010/main">
                  <a14:imgLayer r:embed="rId3">
                    <a14:imgEffect>
                      <a14:artisticCement/>
                    </a14:imgEffect>
                  </a14:imgLayer>
                </a14:imgProps>
              </a:ext>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90481" y="4336473"/>
            <a:ext cx="9416064" cy="440908"/>
          </a:xfrm>
          <a:solidFill>
            <a:schemeClr val="accent1">
              <a:lumMod val="75000"/>
            </a:schemeClr>
          </a:solidFill>
        </p:spPr>
        <p:txBody>
          <a:bodyPr/>
          <a:lstStyle/>
          <a:p>
            <a:r>
              <a:rPr lang="en-GB" sz="2500" b="1" dirty="0" smtClean="0"/>
              <a:t>                              MICRO CREDIT LOAN</a:t>
            </a:r>
            <a:endParaRPr lang="en-GB" sz="2500" b="1" dirty="0"/>
          </a:p>
        </p:txBody>
      </p:sp>
      <p:sp>
        <p:nvSpPr>
          <p:cNvPr id="3" name="Subtitle 2"/>
          <p:cNvSpPr>
            <a:spLocks noGrp="1"/>
          </p:cNvSpPr>
          <p:nvPr>
            <p:ph type="subTitle" idx="1"/>
          </p:nvPr>
        </p:nvSpPr>
        <p:spPr>
          <a:xfrm>
            <a:off x="1390482" y="4777381"/>
            <a:ext cx="9416063" cy="861420"/>
          </a:xfrm>
          <a:solidFill>
            <a:srgbClr val="0070C0"/>
          </a:solidFill>
        </p:spPr>
        <p:txBody>
          <a:bodyPr>
            <a:normAutofit/>
          </a:bodyPr>
          <a:lstStyle/>
          <a:p>
            <a:pPr algn="l"/>
            <a:r>
              <a:rPr lang="en-GB" sz="3000" b="1" dirty="0" smtClean="0">
                <a:solidFill>
                  <a:schemeClr val="bg1"/>
                </a:solidFill>
              </a:rPr>
              <a:t>Abhishek kumar</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8473" y="1112854"/>
            <a:ext cx="9518072" cy="3223619"/>
          </a:xfrm>
          <a:prstGeom prst="rect">
            <a:avLst/>
          </a:prstGeom>
          <a:solidFill>
            <a:schemeClr val="tx1">
              <a:lumMod val="75000"/>
              <a:lumOff val="25000"/>
            </a:schemeClr>
          </a:solidFill>
        </p:spPr>
      </p:pic>
    </p:spTree>
    <p:extLst>
      <p:ext uri="{BB962C8B-B14F-4D97-AF65-F5344CB8AC3E}">
        <p14:creationId xmlns:p14="http://schemas.microsoft.com/office/powerpoint/2010/main" val="320786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W</a:t>
            </a:r>
            <a:r>
              <a:rPr lang="en-IN" b="1" dirty="0" smtClean="0">
                <a:solidFill>
                  <a:schemeClr val="tx2"/>
                </a:solidFill>
              </a:rPr>
              <a:t>hat I understand from Micro-credit loan Project?</a:t>
            </a:r>
            <a:endParaRPr lang="en-GB" b="1" dirty="0"/>
          </a:p>
        </p:txBody>
      </p:sp>
      <p:sp>
        <p:nvSpPr>
          <p:cNvPr id="4" name="Content Placeholder 2">
            <a:extLst>
              <a:ext uri="{FF2B5EF4-FFF2-40B4-BE49-F238E27FC236}">
                <a16:creationId xmlns:a16="http://schemas.microsoft.com/office/drawing/2014/main" id="{FF1D7684-BF8E-4A10-B308-3A3CA0ED3EA8}"/>
              </a:ext>
            </a:extLst>
          </p:cNvPr>
          <p:cNvSpPr>
            <a:spLocks noGrp="1"/>
          </p:cNvSpPr>
          <p:nvPr>
            <p:ph idx="1"/>
          </p:nvPr>
        </p:nvSpPr>
        <p:spPr/>
        <p:txBody>
          <a:bodyPr>
            <a:normAutofit/>
          </a:bodyPr>
          <a:lstStyle/>
          <a:p>
            <a:r>
              <a:rPr lang="en-US" dirty="0">
                <a:solidFill>
                  <a:srgbClr val="FFFFFF"/>
                </a:solidFill>
                <a:latin typeface="Calibri" panose="020F0502020204030204" pitchFamily="34" charset="0"/>
                <a:cs typeface="Calibri" panose="020F0502020204030204" pitchFamily="34" charset="0"/>
              </a:rPr>
              <a:t>In case of subscribers or end consumers of telecom operators, this service is one step ahead of the Call Me Back feature that allows a subscriber to send a message to another subscriber to call him back in case he lacks the airtime to make the call himself.</a:t>
            </a:r>
            <a:endParaRPr lang="en-IN" dirty="0">
              <a:solidFill>
                <a:srgbClr val="FFFFFF"/>
              </a:solidFill>
            </a:endParaRPr>
          </a:p>
        </p:txBody>
      </p:sp>
      <p:graphicFrame>
        <p:nvGraphicFramePr>
          <p:cNvPr id="5" name="Content Placeholder 2">
            <a:extLst>
              <a:ext uri="{FF2B5EF4-FFF2-40B4-BE49-F238E27FC236}">
                <a16:creationId xmlns:a16="http://schemas.microsoft.com/office/drawing/2014/main" id="{5A956A9B-80F1-4F0A-8DE2-2EB8F23E7B62}"/>
              </a:ext>
            </a:extLst>
          </p:cNvPr>
          <p:cNvGraphicFramePr>
            <a:graphicFrameLocks/>
          </p:cNvGraphicFramePr>
          <p:nvPr>
            <p:extLst>
              <p:ext uri="{D42A27DB-BD31-4B8C-83A1-F6EECF244321}">
                <p14:modId xmlns:p14="http://schemas.microsoft.com/office/powerpoint/2010/main" val="3079268915"/>
              </p:ext>
            </p:extLst>
          </p:nvPr>
        </p:nvGraphicFramePr>
        <p:xfrm>
          <a:off x="815926" y="3334043"/>
          <a:ext cx="9233928" cy="3114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46826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50000"/>
            </a:schemeClr>
          </a:solidFill>
        </p:spPr>
        <p:txBody>
          <a:bodyPr>
            <a:normAutofit/>
          </a:bodyPr>
          <a:lstStyle/>
          <a:p>
            <a:r>
              <a:rPr lang="en-IN" b="1" dirty="0" smtClean="0">
                <a:solidFill>
                  <a:schemeClr val="tx1"/>
                </a:solidFill>
              </a:rPr>
              <a:t>MODELS </a:t>
            </a:r>
            <a:r>
              <a:rPr lang="en-IN" b="1" dirty="0">
                <a:solidFill>
                  <a:schemeClr val="tx1"/>
                </a:solidFill>
              </a:rPr>
              <a:t>DEVELOPMENT AND </a:t>
            </a:r>
            <a:r>
              <a:rPr lang="en-IN" b="1" dirty="0" smtClean="0">
                <a:solidFill>
                  <a:schemeClr val="tx1"/>
                </a:solidFill>
              </a:rPr>
              <a:t>     EVALUATION   </a:t>
            </a:r>
            <a:endParaRPr lang="en-GB" b="1" dirty="0"/>
          </a:p>
        </p:txBody>
      </p:sp>
      <p:sp>
        <p:nvSpPr>
          <p:cNvPr id="4" name="Content Placeholder 3"/>
          <p:cNvSpPr>
            <a:spLocks noGrp="1"/>
          </p:cNvSpPr>
          <p:nvPr>
            <p:ph idx="1"/>
          </p:nvPr>
        </p:nvSpPr>
        <p:spPr>
          <a:xfrm>
            <a:off x="1103312" y="2052918"/>
            <a:ext cx="8946541" cy="4805082"/>
          </a:xfrm>
          <a:solidFill>
            <a:schemeClr val="accent2">
              <a:lumMod val="75000"/>
            </a:schemeClr>
          </a:solidFill>
        </p:spPr>
        <p:txBody>
          <a:bodyPr>
            <a:normAutofit/>
          </a:bodyPr>
          <a:lstStyle/>
          <a:p>
            <a:r>
              <a:rPr lang="en-IN" dirty="0"/>
              <a:t>import </a:t>
            </a:r>
            <a:r>
              <a:rPr lang="en-IN" dirty="0" err="1"/>
              <a:t>numpy</a:t>
            </a:r>
            <a:r>
              <a:rPr lang="en-IN" dirty="0"/>
              <a:t> as np</a:t>
            </a:r>
            <a:endParaRPr lang="en-GB" dirty="0"/>
          </a:p>
          <a:p>
            <a:r>
              <a:rPr lang="en-IN" dirty="0"/>
              <a:t>import pandas as </a:t>
            </a:r>
            <a:r>
              <a:rPr lang="en-IN" dirty="0" err="1"/>
              <a:t>pd</a:t>
            </a:r>
            <a:endParaRPr lang="en-GB" dirty="0"/>
          </a:p>
          <a:p>
            <a:r>
              <a:rPr lang="en-IN" dirty="0"/>
              <a:t>import </a:t>
            </a:r>
            <a:r>
              <a:rPr lang="en-IN" dirty="0" err="1"/>
              <a:t>seaborn</a:t>
            </a:r>
            <a:r>
              <a:rPr lang="en-IN" dirty="0"/>
              <a:t> as </a:t>
            </a:r>
            <a:r>
              <a:rPr lang="en-IN" dirty="0" err="1"/>
              <a:t>sns</a:t>
            </a:r>
            <a:endParaRPr lang="en-GB" dirty="0"/>
          </a:p>
          <a:p>
            <a:r>
              <a:rPr lang="en-IN" dirty="0"/>
              <a:t>import </a:t>
            </a:r>
            <a:r>
              <a:rPr lang="en-IN" dirty="0" err="1"/>
              <a:t>matplotlib.pyplot</a:t>
            </a:r>
            <a:r>
              <a:rPr lang="en-IN" dirty="0"/>
              <a:t> as </a:t>
            </a:r>
            <a:r>
              <a:rPr lang="en-IN" dirty="0" err="1"/>
              <a:t>plt</a:t>
            </a:r>
            <a:endParaRPr lang="en-GB" dirty="0"/>
          </a:p>
          <a:p>
            <a:r>
              <a:rPr lang="en-IN" dirty="0"/>
              <a:t>from </a:t>
            </a:r>
            <a:r>
              <a:rPr lang="en-IN" dirty="0" err="1"/>
              <a:t>sklearn.linear_model</a:t>
            </a:r>
            <a:r>
              <a:rPr lang="en-IN" dirty="0"/>
              <a:t> import </a:t>
            </a:r>
            <a:r>
              <a:rPr lang="en-IN" dirty="0" err="1"/>
              <a:t>LogisticRegression</a:t>
            </a:r>
            <a:endParaRPr lang="en-GB" dirty="0"/>
          </a:p>
          <a:p>
            <a:r>
              <a:rPr lang="en-IN" dirty="0"/>
              <a:t>from </a:t>
            </a:r>
            <a:r>
              <a:rPr lang="en-IN" dirty="0" err="1"/>
              <a:t>sklearn.naive_bayes</a:t>
            </a:r>
            <a:r>
              <a:rPr lang="en-IN" dirty="0"/>
              <a:t> import </a:t>
            </a:r>
            <a:r>
              <a:rPr lang="en-IN" dirty="0" err="1"/>
              <a:t>GaussianNB</a:t>
            </a:r>
            <a:endParaRPr lang="en-GB" dirty="0"/>
          </a:p>
          <a:p>
            <a:r>
              <a:rPr lang="en-IN" dirty="0"/>
              <a:t>from </a:t>
            </a:r>
            <a:r>
              <a:rPr lang="en-IN" dirty="0" err="1"/>
              <a:t>sklearn.tree</a:t>
            </a:r>
            <a:r>
              <a:rPr lang="en-IN" dirty="0"/>
              <a:t> import </a:t>
            </a:r>
            <a:r>
              <a:rPr lang="en-IN" dirty="0" err="1"/>
              <a:t>DecisionTreeClassifier</a:t>
            </a:r>
            <a:endParaRPr lang="en-GB" dirty="0"/>
          </a:p>
          <a:p>
            <a:r>
              <a:rPr lang="en-IN" dirty="0"/>
              <a:t>from </a:t>
            </a:r>
            <a:r>
              <a:rPr lang="en-IN" dirty="0" err="1"/>
              <a:t>sklearn.svm</a:t>
            </a:r>
            <a:r>
              <a:rPr lang="en-IN" dirty="0"/>
              <a:t> import </a:t>
            </a:r>
            <a:r>
              <a:rPr lang="en-IN" dirty="0" err="1"/>
              <a:t>LinearSVC</a:t>
            </a:r>
            <a:endParaRPr lang="en-GB" dirty="0"/>
          </a:p>
          <a:p>
            <a:r>
              <a:rPr lang="en-IN" dirty="0"/>
              <a:t>from </a:t>
            </a:r>
            <a:r>
              <a:rPr lang="en-IN" dirty="0" err="1"/>
              <a:t>sklearn.svm</a:t>
            </a:r>
            <a:r>
              <a:rPr lang="en-IN" dirty="0"/>
              <a:t> import SVC</a:t>
            </a:r>
            <a:endParaRPr lang="en-GB" dirty="0"/>
          </a:p>
          <a:p>
            <a:r>
              <a:rPr lang="en-IN" dirty="0"/>
              <a:t>from </a:t>
            </a:r>
            <a:r>
              <a:rPr lang="en-IN" dirty="0" err="1"/>
              <a:t>sklearn.neighbors</a:t>
            </a:r>
            <a:r>
              <a:rPr lang="en-IN" dirty="0"/>
              <a:t> import </a:t>
            </a:r>
            <a:r>
              <a:rPr lang="en-IN" dirty="0" err="1"/>
              <a:t>KNeighborsClassifier</a:t>
            </a:r>
            <a:endParaRPr lang="en-GB" dirty="0"/>
          </a:p>
          <a:p>
            <a:r>
              <a:rPr lang="en-IN" dirty="0"/>
              <a:t>from </a:t>
            </a:r>
            <a:r>
              <a:rPr lang="en-IN" dirty="0" err="1"/>
              <a:t>sklearn.ensemble</a:t>
            </a:r>
            <a:r>
              <a:rPr lang="en-IN" dirty="0"/>
              <a:t> import </a:t>
            </a:r>
            <a:r>
              <a:rPr lang="en-IN" dirty="0" err="1"/>
              <a:t>RandomForestClassifier</a:t>
            </a:r>
            <a:endParaRPr lang="en-GB" dirty="0"/>
          </a:p>
          <a:p>
            <a:endParaRPr lang="en-GB" dirty="0"/>
          </a:p>
        </p:txBody>
      </p:sp>
    </p:spTree>
    <p:extLst>
      <p:ext uri="{BB962C8B-B14F-4D97-AF65-F5344CB8AC3E}">
        <p14:creationId xmlns:p14="http://schemas.microsoft.com/office/powerpoint/2010/main" val="24981796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75000"/>
            </a:schemeClr>
          </a:solidFill>
        </p:spPr>
        <p:txBody>
          <a:bodyPr>
            <a:normAutofit/>
          </a:bodyPr>
          <a:lstStyle/>
          <a:p>
            <a:r>
              <a:rPr lang="en-IN" b="1" dirty="0">
                <a:solidFill>
                  <a:schemeClr val="tx1"/>
                </a:solidFill>
              </a:rPr>
              <a:t>MODELS DEVELOPMENT AND      EVALUATION </a:t>
            </a:r>
            <a:endParaRPr lang="en-GB" dirty="0"/>
          </a:p>
        </p:txBody>
      </p:sp>
      <p:sp>
        <p:nvSpPr>
          <p:cNvPr id="3" name="Content Placeholder 2"/>
          <p:cNvSpPr>
            <a:spLocks noGrp="1"/>
          </p:cNvSpPr>
          <p:nvPr>
            <p:ph idx="1"/>
          </p:nvPr>
        </p:nvSpPr>
        <p:spPr>
          <a:solidFill>
            <a:schemeClr val="accent2">
              <a:lumMod val="75000"/>
            </a:schemeClr>
          </a:solidFill>
        </p:spPr>
        <p:txBody>
          <a:bodyPr>
            <a:normAutofit fontScale="70000" lnSpcReduction="20000"/>
          </a:bodyPr>
          <a:lstStyle/>
          <a:p>
            <a:r>
              <a:rPr lang="en-IN" dirty="0"/>
              <a:t>from </a:t>
            </a:r>
            <a:r>
              <a:rPr lang="en-IN" dirty="0" err="1"/>
              <a:t>sklearn.ensemble</a:t>
            </a:r>
            <a:r>
              <a:rPr lang="en-IN" dirty="0"/>
              <a:t> import </a:t>
            </a:r>
            <a:r>
              <a:rPr lang="en-IN" dirty="0" err="1"/>
              <a:t>AdaBoostClassifier</a:t>
            </a:r>
            <a:endParaRPr lang="en-GB" dirty="0"/>
          </a:p>
          <a:p>
            <a:r>
              <a:rPr lang="en-IN" dirty="0"/>
              <a:t>from </a:t>
            </a:r>
            <a:r>
              <a:rPr lang="en-IN" dirty="0" err="1"/>
              <a:t>sklearn.ensemble</a:t>
            </a:r>
            <a:r>
              <a:rPr lang="en-IN" dirty="0"/>
              <a:t> import </a:t>
            </a:r>
            <a:r>
              <a:rPr lang="en-IN" dirty="0" err="1"/>
              <a:t>GradientBoostingClassifier</a:t>
            </a:r>
            <a:endParaRPr lang="en-GB" dirty="0"/>
          </a:p>
          <a:p>
            <a:r>
              <a:rPr lang="en-IN" dirty="0"/>
              <a:t>from </a:t>
            </a:r>
            <a:r>
              <a:rPr lang="en-IN" dirty="0" err="1"/>
              <a:t>sklearn.metrics</a:t>
            </a:r>
            <a:r>
              <a:rPr lang="en-IN" dirty="0"/>
              <a:t> import </a:t>
            </a:r>
            <a:r>
              <a:rPr lang="en-IN" dirty="0" err="1"/>
              <a:t>accuracy_score,confusion_matrix,classification_report</a:t>
            </a:r>
            <a:endParaRPr lang="en-GB" dirty="0"/>
          </a:p>
          <a:p>
            <a:r>
              <a:rPr lang="en-IN" dirty="0"/>
              <a:t>from </a:t>
            </a:r>
            <a:r>
              <a:rPr lang="en-IN" dirty="0" err="1"/>
              <a:t>sklearn.preprocessing</a:t>
            </a:r>
            <a:r>
              <a:rPr lang="en-IN" dirty="0"/>
              <a:t> import </a:t>
            </a:r>
            <a:r>
              <a:rPr lang="en-IN" dirty="0" err="1"/>
              <a:t>StandardScaler</a:t>
            </a:r>
            <a:endParaRPr lang="en-GB" dirty="0"/>
          </a:p>
          <a:p>
            <a:r>
              <a:rPr lang="en-IN" dirty="0"/>
              <a:t>from </a:t>
            </a:r>
            <a:r>
              <a:rPr lang="en-IN" dirty="0" err="1"/>
              <a:t>sklearn.model_selection</a:t>
            </a:r>
            <a:r>
              <a:rPr lang="en-IN" dirty="0"/>
              <a:t> import </a:t>
            </a:r>
            <a:r>
              <a:rPr lang="en-IN" dirty="0" err="1"/>
              <a:t>train_test_split</a:t>
            </a:r>
            <a:endParaRPr lang="en-GB" dirty="0"/>
          </a:p>
          <a:p>
            <a:r>
              <a:rPr lang="en-IN" dirty="0"/>
              <a:t>from </a:t>
            </a:r>
            <a:r>
              <a:rPr lang="en-IN" dirty="0" err="1"/>
              <a:t>sklearn.preprocessing</a:t>
            </a:r>
            <a:r>
              <a:rPr lang="en-IN" dirty="0"/>
              <a:t> import </a:t>
            </a:r>
            <a:r>
              <a:rPr lang="en-IN" dirty="0" err="1"/>
              <a:t>PowerTransformer</a:t>
            </a:r>
            <a:endParaRPr lang="en-GB" dirty="0"/>
          </a:p>
          <a:p>
            <a:r>
              <a:rPr lang="en-IN" dirty="0"/>
              <a:t>from </a:t>
            </a:r>
            <a:r>
              <a:rPr lang="en-IN" dirty="0" err="1"/>
              <a:t>sklearn.preprocessing</a:t>
            </a:r>
            <a:r>
              <a:rPr lang="en-IN" dirty="0"/>
              <a:t> import </a:t>
            </a:r>
            <a:r>
              <a:rPr lang="en-IN" dirty="0" err="1"/>
              <a:t>power_transform</a:t>
            </a:r>
            <a:endParaRPr lang="en-GB" dirty="0"/>
          </a:p>
          <a:p>
            <a:r>
              <a:rPr lang="en-IN" dirty="0"/>
              <a:t>from </a:t>
            </a:r>
            <a:r>
              <a:rPr lang="en-IN" dirty="0" err="1"/>
              <a:t>sklearn.model_selection</a:t>
            </a:r>
            <a:r>
              <a:rPr lang="en-IN" dirty="0"/>
              <a:t> import </a:t>
            </a:r>
            <a:r>
              <a:rPr lang="en-IN" dirty="0" err="1"/>
              <a:t>GridSearchCV</a:t>
            </a:r>
            <a:endParaRPr lang="en-GB" dirty="0"/>
          </a:p>
          <a:p>
            <a:r>
              <a:rPr lang="en-IN" dirty="0"/>
              <a:t>from </a:t>
            </a:r>
            <a:r>
              <a:rPr lang="en-IN" dirty="0" err="1"/>
              <a:t>sklearn.model_selection</a:t>
            </a:r>
            <a:r>
              <a:rPr lang="en-IN" dirty="0"/>
              <a:t> import </a:t>
            </a:r>
            <a:r>
              <a:rPr lang="en-IN" dirty="0" err="1"/>
              <a:t>cross_val_score</a:t>
            </a:r>
            <a:endParaRPr lang="en-GB" dirty="0"/>
          </a:p>
          <a:p>
            <a:r>
              <a:rPr lang="en-IN" dirty="0"/>
              <a:t>from </a:t>
            </a:r>
            <a:r>
              <a:rPr lang="en-IN" dirty="0" err="1"/>
              <a:t>sklearn.metrics</a:t>
            </a:r>
            <a:r>
              <a:rPr lang="en-IN" dirty="0"/>
              <a:t> import </a:t>
            </a:r>
            <a:r>
              <a:rPr lang="en-IN" dirty="0" err="1"/>
              <a:t>roc_curve</a:t>
            </a:r>
            <a:endParaRPr lang="en-GB" dirty="0"/>
          </a:p>
          <a:p>
            <a:r>
              <a:rPr lang="en-IN" dirty="0"/>
              <a:t>from </a:t>
            </a:r>
            <a:r>
              <a:rPr lang="en-IN" dirty="0" err="1"/>
              <a:t>sklearn.metrics</a:t>
            </a:r>
            <a:r>
              <a:rPr lang="en-IN" dirty="0"/>
              <a:t> import </a:t>
            </a:r>
            <a:r>
              <a:rPr lang="en-IN" dirty="0" err="1"/>
              <a:t>roc_auc_score</a:t>
            </a:r>
            <a:endParaRPr lang="en-GB" dirty="0"/>
          </a:p>
          <a:p>
            <a:r>
              <a:rPr lang="en-IN" dirty="0"/>
              <a:t>import </a:t>
            </a:r>
            <a:r>
              <a:rPr lang="en-IN" dirty="0" err="1"/>
              <a:t>joblib</a:t>
            </a:r>
            <a:endParaRPr lang="en-GB" dirty="0"/>
          </a:p>
          <a:p>
            <a:r>
              <a:rPr lang="en-IN" dirty="0"/>
              <a:t>import warnings</a:t>
            </a:r>
            <a:endParaRPr lang="en-GB" dirty="0"/>
          </a:p>
          <a:p>
            <a:r>
              <a:rPr lang="en-IN" dirty="0" err="1"/>
              <a:t>warnings.filterwarnings</a:t>
            </a:r>
            <a:r>
              <a:rPr lang="en-IN" dirty="0"/>
              <a:t>("ignore")</a:t>
            </a:r>
            <a:endParaRPr lang="en-GB" dirty="0"/>
          </a:p>
          <a:p>
            <a:endParaRPr lang="en-GB" dirty="0"/>
          </a:p>
        </p:txBody>
      </p:sp>
    </p:spTree>
    <p:extLst>
      <p:ext uri="{BB962C8B-B14F-4D97-AF65-F5344CB8AC3E}">
        <p14:creationId xmlns:p14="http://schemas.microsoft.com/office/powerpoint/2010/main" val="41021182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75000"/>
            </a:schemeClr>
          </a:solidFill>
        </p:spPr>
        <p:txBody>
          <a:bodyPr>
            <a:normAutofit/>
          </a:bodyPr>
          <a:lstStyle/>
          <a:p>
            <a:r>
              <a:rPr lang="en-IN" b="1" dirty="0"/>
              <a:t>MODELS DEVELOPMENT AND EVALUATION</a:t>
            </a:r>
            <a:endParaRPr lang="en-GB" b="1" dirty="0"/>
          </a:p>
        </p:txBody>
      </p:sp>
      <p:sp>
        <p:nvSpPr>
          <p:cNvPr id="8" name="Content Placeholder 7"/>
          <p:cNvSpPr>
            <a:spLocks noGrp="1"/>
          </p:cNvSpPr>
          <p:nvPr>
            <p:ph idx="1"/>
          </p:nvPr>
        </p:nvSpPr>
        <p:spPr/>
        <p:txBody>
          <a:bodyPr/>
          <a:lstStyle/>
          <a:p>
            <a:r>
              <a:rPr lang="en-IN" dirty="0"/>
              <a:t>Run and Evaluated </a:t>
            </a:r>
            <a:r>
              <a:rPr lang="en-IN" dirty="0" smtClean="0"/>
              <a:t>Selected </a:t>
            </a:r>
            <a:r>
              <a:rPr lang="en-IN" dirty="0"/>
              <a:t>models</a:t>
            </a:r>
          </a:p>
          <a:p>
            <a:endParaRPr lang="en-GB" dirty="0"/>
          </a:p>
        </p:txBody>
      </p:sp>
      <p:pic>
        <p:nvPicPr>
          <p:cNvPr id="5" name="Picture 4"/>
          <p:cNvPicPr/>
          <p:nvPr/>
        </p:nvPicPr>
        <p:blipFill rotWithShape="1">
          <a:blip r:embed="rId2"/>
          <a:srcRect l="18780" t="39311" r="19565" b="22562"/>
          <a:stretch/>
        </p:blipFill>
        <p:spPr bwMode="auto">
          <a:xfrm>
            <a:off x="803564" y="2052919"/>
            <a:ext cx="9246289" cy="42924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6896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75000"/>
            </a:schemeClr>
          </a:solidFill>
        </p:spPr>
        <p:txBody>
          <a:bodyPr>
            <a:normAutofit/>
          </a:bodyPr>
          <a:lstStyle/>
          <a:p>
            <a:r>
              <a:rPr lang="en-IN" b="1" dirty="0"/>
              <a:t>MODELS DEVELOPMENT AND EVALUATION</a:t>
            </a:r>
            <a:endParaRPr lang="en-GB" b="1" dirty="0"/>
          </a:p>
        </p:txBody>
      </p:sp>
      <p:pic>
        <p:nvPicPr>
          <p:cNvPr id="4" name="Content Placeholder 3"/>
          <p:cNvPicPr>
            <a:picLocks noGrp="1"/>
          </p:cNvPicPr>
          <p:nvPr>
            <p:ph idx="1"/>
          </p:nvPr>
        </p:nvPicPr>
        <p:blipFill rotWithShape="1">
          <a:blip r:embed="rId2"/>
          <a:stretch/>
        </p:blipFill>
        <p:spPr bwMode="auto">
          <a:xfrm>
            <a:off x="1845501" y="2052638"/>
            <a:ext cx="7462774" cy="41957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98782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3" y="1447800"/>
            <a:ext cx="2641192" cy="1226127"/>
          </a:xfrm>
          <a:solidFill>
            <a:schemeClr val="accent1">
              <a:lumMod val="75000"/>
            </a:schemeClr>
          </a:solidFill>
        </p:spPr>
        <p:txBody>
          <a:bodyPr>
            <a:normAutofit/>
          </a:bodyPr>
          <a:lstStyle/>
          <a:p>
            <a:r>
              <a:rPr lang="en-GB" b="1" dirty="0" err="1" smtClean="0"/>
              <a:t>RandomForest</a:t>
            </a:r>
            <a:r>
              <a:rPr lang="en-GB" b="1" dirty="0" smtClean="0"/>
              <a:t> </a:t>
            </a:r>
            <a:r>
              <a:rPr lang="en-GB" b="1" dirty="0"/>
              <a:t>C</a:t>
            </a:r>
            <a:r>
              <a:rPr lang="en-GB" b="1" dirty="0" smtClean="0"/>
              <a:t>lassifier</a:t>
            </a:r>
            <a:r>
              <a:rPr lang="en-GB" b="1" dirty="0"/>
              <a:t/>
            </a:r>
            <a:br>
              <a:rPr lang="en-GB" b="1" dirty="0"/>
            </a:br>
            <a:endParaRPr lang="en-GB" dirty="0"/>
          </a:p>
        </p:txBody>
      </p:sp>
      <p:sp>
        <p:nvSpPr>
          <p:cNvPr id="2" name="Content Placeholder 1"/>
          <p:cNvSpPr>
            <a:spLocks noGrp="1"/>
          </p:cNvSpPr>
          <p:nvPr>
            <p:ph idx="1"/>
          </p:nvPr>
        </p:nvSpPr>
        <p:spPr/>
        <p:txBody>
          <a:bodyPr/>
          <a:lstStyle/>
          <a:p>
            <a:endParaRPr lang="en-GB"/>
          </a:p>
        </p:txBody>
      </p:sp>
      <p:sp>
        <p:nvSpPr>
          <p:cNvPr id="6" name="Text Placeholder 5"/>
          <p:cNvSpPr>
            <a:spLocks noGrp="1"/>
          </p:cNvSpPr>
          <p:nvPr>
            <p:ph type="body" sz="half" idx="2"/>
          </p:nvPr>
        </p:nvSpPr>
        <p:spPr>
          <a:xfrm>
            <a:off x="1154954" y="3129280"/>
            <a:ext cx="2987556" cy="2121593"/>
          </a:xfrm>
        </p:spPr>
        <p:txBody>
          <a:bodyPr>
            <a:normAutofit/>
          </a:bodyPr>
          <a:lstStyle/>
          <a:p>
            <a:r>
              <a:rPr lang="en-IN" sz="3000" b="1" dirty="0"/>
              <a:t>MODELS DEVELOPMENT AND EVALUATION</a:t>
            </a:r>
            <a:endParaRPr lang="en-GB" sz="3000" b="1" dirty="0"/>
          </a:p>
        </p:txBody>
      </p:sp>
      <p:pic>
        <p:nvPicPr>
          <p:cNvPr id="8" name="Picture 7"/>
          <p:cNvPicPr/>
          <p:nvPr/>
        </p:nvPicPr>
        <p:blipFill rotWithShape="1">
          <a:blip r:embed="rId2"/>
          <a:srcRect l="17284" t="46995" r="36183" b="10148"/>
          <a:stretch/>
        </p:blipFill>
        <p:spPr bwMode="auto">
          <a:xfrm>
            <a:off x="4556016" y="1316182"/>
            <a:ext cx="5962650" cy="50153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60776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3" y="1856508"/>
            <a:ext cx="3401064" cy="1039091"/>
          </a:xfrm>
          <a:solidFill>
            <a:schemeClr val="accent1">
              <a:lumMod val="75000"/>
            </a:schemeClr>
          </a:solidFill>
        </p:spPr>
        <p:txBody>
          <a:bodyPr>
            <a:normAutofit/>
          </a:bodyPr>
          <a:lstStyle/>
          <a:p>
            <a:r>
              <a:rPr lang="en-GB" b="1" dirty="0" err="1"/>
              <a:t>DecisionTreeClassifier</a:t>
            </a:r>
            <a:r>
              <a:rPr lang="en-GB" b="1" dirty="0"/>
              <a:t/>
            </a:r>
            <a:br>
              <a:rPr lang="en-GB" b="1" dirty="0"/>
            </a:br>
            <a:endParaRPr lang="en-GB" dirty="0"/>
          </a:p>
        </p:txBody>
      </p:sp>
      <p:sp>
        <p:nvSpPr>
          <p:cNvPr id="2" name="Content Placeholder 1"/>
          <p:cNvSpPr>
            <a:spLocks noGrp="1"/>
          </p:cNvSpPr>
          <p:nvPr>
            <p:ph idx="1"/>
          </p:nvPr>
        </p:nvSpPr>
        <p:spPr/>
        <p:txBody>
          <a:bodyPr/>
          <a:lstStyle/>
          <a:p>
            <a:endParaRPr lang="en-GB" dirty="0"/>
          </a:p>
        </p:txBody>
      </p:sp>
      <p:sp>
        <p:nvSpPr>
          <p:cNvPr id="6" name="Text Placeholder 5"/>
          <p:cNvSpPr>
            <a:spLocks noGrp="1"/>
          </p:cNvSpPr>
          <p:nvPr>
            <p:ph type="body" sz="half" idx="2"/>
          </p:nvPr>
        </p:nvSpPr>
        <p:spPr>
          <a:xfrm>
            <a:off x="1154953" y="3129281"/>
            <a:ext cx="3401063" cy="2371188"/>
          </a:xfrm>
          <a:solidFill>
            <a:schemeClr val="accent1">
              <a:lumMod val="75000"/>
            </a:schemeClr>
          </a:solidFill>
        </p:spPr>
        <p:txBody>
          <a:bodyPr>
            <a:normAutofit/>
          </a:bodyPr>
          <a:lstStyle/>
          <a:p>
            <a:r>
              <a:rPr lang="en-IN" sz="3000" b="1" dirty="0"/>
              <a:t>MODELS DEVELOPMENT AND EVALUATION</a:t>
            </a:r>
            <a:endParaRPr lang="en-GB" sz="3000" b="1" dirty="0"/>
          </a:p>
        </p:txBody>
      </p:sp>
      <p:pic>
        <p:nvPicPr>
          <p:cNvPr id="8" name="Picture 7"/>
          <p:cNvPicPr/>
          <p:nvPr/>
        </p:nvPicPr>
        <p:blipFill rotWithShape="1">
          <a:blip r:embed="rId2"/>
          <a:srcRect l="17117" t="41379" r="44660" b="24040"/>
          <a:stretch/>
        </p:blipFill>
        <p:spPr bwMode="auto">
          <a:xfrm>
            <a:off x="4784615" y="1330036"/>
            <a:ext cx="5195998" cy="46897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55550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3" y="1967344"/>
            <a:ext cx="3401064" cy="1025238"/>
          </a:xfrm>
          <a:solidFill>
            <a:schemeClr val="accent1">
              <a:lumMod val="75000"/>
            </a:schemeClr>
          </a:solidFill>
        </p:spPr>
        <p:txBody>
          <a:bodyPr>
            <a:normAutofit/>
          </a:bodyPr>
          <a:lstStyle/>
          <a:p>
            <a:r>
              <a:rPr lang="en-GB" b="1" dirty="0" err="1"/>
              <a:t>KNeighborsClassifier</a:t>
            </a:r>
            <a:r>
              <a:rPr lang="en-GB" b="1" dirty="0"/>
              <a:t/>
            </a:r>
            <a:br>
              <a:rPr lang="en-GB" b="1" dirty="0"/>
            </a:br>
            <a:endParaRPr lang="en-GB" dirty="0"/>
          </a:p>
        </p:txBody>
      </p:sp>
      <p:sp>
        <p:nvSpPr>
          <p:cNvPr id="2" name="Content Placeholder 1"/>
          <p:cNvSpPr>
            <a:spLocks noGrp="1"/>
          </p:cNvSpPr>
          <p:nvPr>
            <p:ph idx="1"/>
          </p:nvPr>
        </p:nvSpPr>
        <p:spPr/>
        <p:txBody>
          <a:bodyPr/>
          <a:lstStyle/>
          <a:p>
            <a:endParaRPr lang="en-GB"/>
          </a:p>
        </p:txBody>
      </p:sp>
      <p:sp>
        <p:nvSpPr>
          <p:cNvPr id="6" name="Text Placeholder 5"/>
          <p:cNvSpPr>
            <a:spLocks noGrp="1"/>
          </p:cNvSpPr>
          <p:nvPr>
            <p:ph type="body" sz="half" idx="2"/>
          </p:nvPr>
        </p:nvSpPr>
        <p:spPr>
          <a:xfrm>
            <a:off x="1154953" y="3129281"/>
            <a:ext cx="3401063" cy="2286782"/>
          </a:xfrm>
          <a:solidFill>
            <a:schemeClr val="accent1">
              <a:lumMod val="75000"/>
            </a:schemeClr>
          </a:solidFill>
        </p:spPr>
        <p:txBody>
          <a:bodyPr/>
          <a:lstStyle/>
          <a:p>
            <a:r>
              <a:rPr lang="en-IN" sz="3000" b="1" dirty="0"/>
              <a:t>MODELS DEVELOPMENT AND EVALUATION</a:t>
            </a:r>
            <a:endParaRPr lang="en-GB" sz="3000" b="1" dirty="0"/>
          </a:p>
          <a:p>
            <a:endParaRPr lang="en-GB" dirty="0"/>
          </a:p>
        </p:txBody>
      </p:sp>
      <p:pic>
        <p:nvPicPr>
          <p:cNvPr id="8" name="Picture 7"/>
          <p:cNvPicPr/>
          <p:nvPr/>
        </p:nvPicPr>
        <p:blipFill rotWithShape="1">
          <a:blip r:embed="rId2"/>
          <a:srcRect l="17450" t="24237" r="47153" b="36453"/>
          <a:stretch/>
        </p:blipFill>
        <p:spPr bwMode="auto">
          <a:xfrm>
            <a:off x="4784615" y="1447800"/>
            <a:ext cx="5195998" cy="457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02510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3" y="1814944"/>
            <a:ext cx="3401064" cy="678873"/>
          </a:xfrm>
          <a:solidFill>
            <a:schemeClr val="accent1">
              <a:lumMod val="75000"/>
            </a:schemeClr>
          </a:solidFill>
        </p:spPr>
        <p:txBody>
          <a:bodyPr>
            <a:normAutofit/>
          </a:bodyPr>
          <a:lstStyle/>
          <a:p>
            <a:r>
              <a:rPr lang="en-GB" b="1" dirty="0" err="1" smtClean="0"/>
              <a:t>GaussianNBclassifier</a:t>
            </a:r>
            <a:endParaRPr lang="en-GB" b="1" dirty="0"/>
          </a:p>
        </p:txBody>
      </p:sp>
      <p:sp>
        <p:nvSpPr>
          <p:cNvPr id="2" name="Content Placeholder 1"/>
          <p:cNvSpPr>
            <a:spLocks noGrp="1"/>
          </p:cNvSpPr>
          <p:nvPr>
            <p:ph idx="1"/>
          </p:nvPr>
        </p:nvSpPr>
        <p:spPr/>
        <p:txBody>
          <a:bodyPr/>
          <a:lstStyle/>
          <a:p>
            <a:endParaRPr lang="en-GB"/>
          </a:p>
        </p:txBody>
      </p:sp>
      <p:sp>
        <p:nvSpPr>
          <p:cNvPr id="6" name="Text Placeholder 5"/>
          <p:cNvSpPr>
            <a:spLocks noGrp="1"/>
          </p:cNvSpPr>
          <p:nvPr>
            <p:ph type="body" sz="half" idx="2"/>
          </p:nvPr>
        </p:nvSpPr>
        <p:spPr>
          <a:xfrm>
            <a:off x="1154953" y="3129281"/>
            <a:ext cx="3401063" cy="2093884"/>
          </a:xfrm>
          <a:solidFill>
            <a:schemeClr val="accent1">
              <a:lumMod val="75000"/>
            </a:schemeClr>
          </a:solidFill>
        </p:spPr>
        <p:txBody>
          <a:bodyPr/>
          <a:lstStyle/>
          <a:p>
            <a:r>
              <a:rPr lang="en-IN" sz="3000" b="1" dirty="0"/>
              <a:t>MODELS DEVELOPMENT AND EVALUATION</a:t>
            </a:r>
            <a:endParaRPr lang="en-GB" sz="3000" b="1" dirty="0"/>
          </a:p>
          <a:p>
            <a:endParaRPr lang="en-GB" dirty="0"/>
          </a:p>
        </p:txBody>
      </p:sp>
      <p:pic>
        <p:nvPicPr>
          <p:cNvPr id="7" name="Picture 6"/>
          <p:cNvPicPr/>
          <p:nvPr/>
        </p:nvPicPr>
        <p:blipFill rotWithShape="1">
          <a:blip r:embed="rId2"/>
          <a:srcRect l="18281" t="43743" r="45989" b="19015"/>
          <a:stretch/>
        </p:blipFill>
        <p:spPr bwMode="auto">
          <a:xfrm>
            <a:off x="4784615" y="1447800"/>
            <a:ext cx="5424597" cy="457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7707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03311" y="452718"/>
            <a:ext cx="9626601" cy="863464"/>
          </a:xfrm>
          <a:solidFill>
            <a:schemeClr val="accent1">
              <a:lumMod val="75000"/>
            </a:schemeClr>
          </a:solidFill>
        </p:spPr>
        <p:txBody>
          <a:bodyPr>
            <a:normAutofit fontScale="90000"/>
          </a:bodyPr>
          <a:lstStyle/>
          <a:p>
            <a:r>
              <a:rPr lang="en-IN" b="1" dirty="0" smtClean="0"/>
              <a:t>AUC_ROC Curve (True Positive Rate)</a:t>
            </a:r>
            <a:br>
              <a:rPr lang="en-IN" b="1" dirty="0" smtClean="0"/>
            </a:br>
            <a:r>
              <a:rPr lang="en-IN" dirty="0" smtClean="0"/>
              <a:t/>
            </a:r>
            <a:br>
              <a:rPr lang="en-IN" dirty="0" smtClean="0"/>
            </a:br>
            <a:r>
              <a:rPr lang="en-GB" dirty="0"/>
              <a:t/>
            </a:r>
            <a:br>
              <a:rPr lang="en-GB" dirty="0"/>
            </a:br>
            <a:endParaRPr lang="en-GB" dirty="0"/>
          </a:p>
        </p:txBody>
      </p:sp>
      <p:sp>
        <p:nvSpPr>
          <p:cNvPr id="4" name="Text Placeholder 3"/>
          <p:cNvSpPr>
            <a:spLocks noGrp="1"/>
          </p:cNvSpPr>
          <p:nvPr>
            <p:ph sz="half" idx="1"/>
          </p:nvPr>
        </p:nvSpPr>
        <p:spPr/>
        <p:txBody>
          <a:bodyPr/>
          <a:lstStyle/>
          <a:p>
            <a:endParaRPr lang="en-GB" dirty="0"/>
          </a:p>
        </p:txBody>
      </p:sp>
      <p:pic>
        <p:nvPicPr>
          <p:cNvPr id="9" name="Content Placeholder 8"/>
          <p:cNvPicPr>
            <a:picLocks noGrp="1"/>
          </p:cNvPicPr>
          <p:nvPr>
            <p:ph sz="half" idx="2"/>
          </p:nvPr>
        </p:nvPicPr>
        <p:blipFill rotWithShape="1">
          <a:blip r:embed="rId2"/>
          <a:srcRect l="31439" t="68857" r="47503" b="7557"/>
          <a:stretch/>
        </p:blipFill>
        <p:spPr bwMode="auto">
          <a:xfrm>
            <a:off x="6105378" y="2060575"/>
            <a:ext cx="4895557" cy="4195762"/>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3"/>
          <a:srcRect l="33815" t="59754" r="38926" b="24715"/>
          <a:stretch/>
        </p:blipFill>
        <p:spPr>
          <a:xfrm>
            <a:off x="1103312" y="2060575"/>
            <a:ext cx="4396339" cy="4298022"/>
          </a:xfrm>
          <a:prstGeom prst="rect">
            <a:avLst/>
          </a:prstGeom>
        </p:spPr>
      </p:pic>
    </p:spTree>
    <p:extLst>
      <p:ext uri="{BB962C8B-B14F-4D97-AF65-F5344CB8AC3E}">
        <p14:creationId xmlns:p14="http://schemas.microsoft.com/office/powerpoint/2010/main" val="29735194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436" y="1302328"/>
            <a:ext cx="4475019" cy="540328"/>
          </a:xfrm>
        </p:spPr>
        <p:txBody>
          <a:bodyPr>
            <a:normAutofit/>
          </a:bodyPr>
          <a:lstStyle/>
          <a:p>
            <a:r>
              <a:rPr lang="en-GB" b="1" dirty="0" smtClean="0"/>
              <a:t>ABOUT MICRO CREDIT LOAN</a:t>
            </a:r>
            <a:endParaRPr lang="en-GB" b="1" dirty="0"/>
          </a:p>
        </p:txBody>
      </p:sp>
      <p:sp>
        <p:nvSpPr>
          <p:cNvPr id="7" name="Content Placeholder 6"/>
          <p:cNvSpPr>
            <a:spLocks noGrp="1"/>
          </p:cNvSpPr>
          <p:nvPr>
            <p:ph idx="1"/>
          </p:nvPr>
        </p:nvSpPr>
        <p:spPr>
          <a:xfrm>
            <a:off x="5058903" y="1447800"/>
            <a:ext cx="6038588" cy="4572000"/>
          </a:xfrm>
          <a:solidFill>
            <a:schemeClr val="accent2">
              <a:lumMod val="75000"/>
            </a:schemeClr>
          </a:solidFill>
        </p:spPr>
        <p:txBody>
          <a:bodyPr>
            <a:normAutofit/>
          </a:bodyPr>
          <a:lstStyle/>
          <a:p>
            <a:r>
              <a:rPr lang="en-US" dirty="0" smtClean="0">
                <a:solidFill>
                  <a:schemeClr val="tx2"/>
                </a:solidFill>
                <a:latin typeface="Calibri" panose="020F0502020204030204" pitchFamily="34" charset="0"/>
                <a:cs typeface="Calibri" panose="020F0502020204030204" pitchFamily="34" charset="0"/>
              </a:rPr>
              <a:t>Micro Credit, a value-added service designed on the premise of “what the consumer needs”, provides ease of access of airtime stock credit to resellers of a telecom operator when they run out of balance, without disrupting the normal flow of business. Micro Credit is an open and transparent service with a clear reporting structure. The telecom operator incurs zero cost, capital expenditure or credit risk as all investment is managed and handled by SDS</a:t>
            </a:r>
            <a:endParaRPr lang="en-GB" dirty="0"/>
          </a:p>
        </p:txBody>
      </p:sp>
      <p:sp>
        <p:nvSpPr>
          <p:cNvPr id="3" name="Content Placeholder 2"/>
          <p:cNvSpPr>
            <a:spLocks noGrp="1"/>
          </p:cNvSpPr>
          <p:nvPr>
            <p:ph type="body" sz="half" idx="2"/>
          </p:nvPr>
        </p:nvSpPr>
        <p:spPr/>
        <p:txBody>
          <a:bodyPr/>
          <a:lstStyle/>
          <a:p>
            <a:r>
              <a:rPr lang="en-US" dirty="0" smtClean="0">
                <a:solidFill>
                  <a:schemeClr val="tx2"/>
                </a:solidFill>
                <a:latin typeface="Calibri" panose="020F0502020204030204" pitchFamily="34" charset="0"/>
                <a:cs typeface="Calibri" panose="020F0502020204030204" pitchFamily="34" charset="0"/>
              </a:rPr>
              <a:t>.</a:t>
            </a:r>
            <a:endParaRPr lang="en-IN" dirty="0" smtClean="0">
              <a:solidFill>
                <a:schemeClr val="tx2"/>
              </a:solidFill>
            </a:endParaRPr>
          </a:p>
          <a:p>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666" y="2128198"/>
            <a:ext cx="3903950" cy="3606060"/>
          </a:xfrm>
          <a:prstGeom prst="rect">
            <a:avLst/>
          </a:prstGeom>
        </p:spPr>
      </p:pic>
    </p:spTree>
    <p:extLst>
      <p:ext uri="{BB962C8B-B14F-4D97-AF65-F5344CB8AC3E}">
        <p14:creationId xmlns:p14="http://schemas.microsoft.com/office/powerpoint/2010/main" val="960051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2963" y="452718"/>
            <a:ext cx="9936626" cy="932737"/>
          </a:xfrm>
          <a:solidFill>
            <a:schemeClr val="accent1">
              <a:lumMod val="75000"/>
            </a:schemeClr>
          </a:solidFill>
        </p:spPr>
        <p:txBody>
          <a:bodyPr/>
          <a:lstStyle/>
          <a:p>
            <a:r>
              <a:rPr lang="en-IN" b="1" dirty="0"/>
              <a:t>AUC_ROC Curve </a:t>
            </a:r>
            <a:r>
              <a:rPr lang="en-IN" b="1" dirty="0" smtClean="0"/>
              <a:t>( False Positive </a:t>
            </a:r>
            <a:r>
              <a:rPr lang="en-IN" b="1" dirty="0"/>
              <a:t>Rate)</a:t>
            </a:r>
            <a:endParaRPr lang="en-GB" b="1" dirty="0"/>
          </a:p>
        </p:txBody>
      </p:sp>
      <p:sp>
        <p:nvSpPr>
          <p:cNvPr id="2" name="Content Placeholder 1"/>
          <p:cNvSpPr>
            <a:spLocks noGrp="1"/>
          </p:cNvSpPr>
          <p:nvPr>
            <p:ph sz="half" idx="1"/>
          </p:nvPr>
        </p:nvSpPr>
        <p:spPr/>
        <p:txBody>
          <a:bodyPr/>
          <a:lstStyle/>
          <a:p>
            <a:endParaRPr lang="en-GB"/>
          </a:p>
        </p:txBody>
      </p:sp>
      <p:sp>
        <p:nvSpPr>
          <p:cNvPr id="3" name="Content Placeholder 2"/>
          <p:cNvSpPr>
            <a:spLocks noGrp="1"/>
          </p:cNvSpPr>
          <p:nvPr>
            <p:ph sz="half" idx="2"/>
          </p:nvPr>
        </p:nvSpPr>
        <p:spPr/>
        <p:txBody>
          <a:bodyPr/>
          <a:lstStyle/>
          <a:p>
            <a:endParaRPr lang="en-GB" dirty="0"/>
          </a:p>
        </p:txBody>
      </p:sp>
      <p:pic>
        <p:nvPicPr>
          <p:cNvPr id="9" name="Picture 8"/>
          <p:cNvPicPr/>
          <p:nvPr/>
        </p:nvPicPr>
        <p:blipFill rotWithShape="1">
          <a:blip r:embed="rId2"/>
          <a:srcRect l="31980" t="61913" r="49964" b="19847"/>
          <a:stretch/>
        </p:blipFill>
        <p:spPr bwMode="auto">
          <a:xfrm>
            <a:off x="5654492" y="2056092"/>
            <a:ext cx="4396341" cy="4200245"/>
          </a:xfrm>
          <a:prstGeom prst="rect">
            <a:avLst/>
          </a:prstGeom>
          <a:ln>
            <a:noFill/>
          </a:ln>
          <a:extLst>
            <a:ext uri="{53640926-AAD7-44D8-BBD7-CCE9431645EC}">
              <a14:shadowObscured xmlns:a14="http://schemas.microsoft.com/office/drawing/2010/main"/>
            </a:ext>
          </a:extLst>
        </p:spPr>
      </p:pic>
      <p:pic>
        <p:nvPicPr>
          <p:cNvPr id="4" name="Picture 3"/>
          <p:cNvPicPr>
            <a:picLocks noChangeAspect="1"/>
          </p:cNvPicPr>
          <p:nvPr/>
        </p:nvPicPr>
        <p:blipFill rotWithShape="1">
          <a:blip r:embed="rId3"/>
          <a:srcRect l="21569" t="44792" r="49361" b="26799"/>
          <a:stretch/>
        </p:blipFill>
        <p:spPr>
          <a:xfrm>
            <a:off x="1103311" y="2056091"/>
            <a:ext cx="4396340" cy="4200245"/>
          </a:xfrm>
          <a:prstGeom prst="rect">
            <a:avLst/>
          </a:prstGeom>
        </p:spPr>
      </p:pic>
    </p:spTree>
    <p:extLst>
      <p:ext uri="{BB962C8B-B14F-4D97-AF65-F5344CB8AC3E}">
        <p14:creationId xmlns:p14="http://schemas.microsoft.com/office/powerpoint/2010/main" val="30167459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799"/>
            <a:ext cx="2530356" cy="3373583"/>
          </a:xfrm>
          <a:solidFill>
            <a:schemeClr val="accent1">
              <a:lumMod val="75000"/>
            </a:schemeClr>
          </a:solidFill>
        </p:spPr>
        <p:txBody>
          <a:bodyPr/>
          <a:lstStyle/>
          <a:p>
            <a:r>
              <a:rPr lang="en-GB" b="1" dirty="0"/>
              <a:t>HYPERPARAMETER TUNNING</a:t>
            </a:r>
            <a:br>
              <a:rPr lang="en-GB" b="1" dirty="0"/>
            </a:br>
            <a:endParaRPr lang="en-GB" dirty="0"/>
          </a:p>
        </p:txBody>
      </p:sp>
      <p:pic>
        <p:nvPicPr>
          <p:cNvPr id="7" name="Content Placeholder 6"/>
          <p:cNvPicPr>
            <a:picLocks noGrp="1" noChangeAspect="1"/>
          </p:cNvPicPr>
          <p:nvPr>
            <p:ph idx="1"/>
          </p:nvPr>
        </p:nvPicPr>
        <p:blipFill rotWithShape="1">
          <a:blip r:embed="rId2"/>
          <a:srcRect l="43828" t="27166" r="15560" b="41533"/>
          <a:stretch/>
        </p:blipFill>
        <p:spPr>
          <a:xfrm>
            <a:off x="4037429" y="1252026"/>
            <a:ext cx="7188590" cy="4332848"/>
          </a:xfrm>
          <a:prstGeom prst="rect">
            <a:avLst/>
          </a:prstGeom>
        </p:spPr>
      </p:pic>
      <p:sp>
        <p:nvSpPr>
          <p:cNvPr id="4" name="Text Placeholder 3"/>
          <p:cNvSpPr>
            <a:spLocks noGrp="1"/>
          </p:cNvSpPr>
          <p:nvPr>
            <p:ph type="body" sz="half" idx="2"/>
          </p:nvPr>
        </p:nvSpPr>
        <p:spPr>
          <a:xfrm>
            <a:off x="1154953" y="1547446"/>
            <a:ext cx="3401063" cy="1223889"/>
          </a:xfrm>
          <a:noFill/>
        </p:spPr>
        <p:txBody>
          <a:bodyPr>
            <a:normAutofit/>
          </a:bodyPr>
          <a:lstStyle/>
          <a:p>
            <a:r>
              <a:rPr lang="en-GB" sz="3000" b="1" dirty="0" smtClean="0"/>
              <a:t>MODEL EVALUATION</a:t>
            </a:r>
            <a:endParaRPr lang="en-GB" sz="3000" b="1" dirty="0"/>
          </a:p>
        </p:txBody>
      </p:sp>
    </p:spTree>
    <p:extLst>
      <p:ext uri="{BB962C8B-B14F-4D97-AF65-F5344CB8AC3E}">
        <p14:creationId xmlns:p14="http://schemas.microsoft.com/office/powerpoint/2010/main" val="2571822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2355272"/>
            <a:ext cx="3401064" cy="540327"/>
          </a:xfrm>
          <a:solidFill>
            <a:schemeClr val="accent1">
              <a:lumMod val="75000"/>
            </a:schemeClr>
          </a:solidFill>
        </p:spPr>
        <p:txBody>
          <a:bodyPr>
            <a:normAutofit/>
          </a:bodyPr>
          <a:lstStyle/>
          <a:p>
            <a:r>
              <a:rPr lang="en-GB" b="1" dirty="0" smtClean="0"/>
              <a:t>MODEL EVALUATION</a:t>
            </a:r>
            <a:endParaRPr lang="en-GB" b="1" dirty="0"/>
          </a:p>
        </p:txBody>
      </p:sp>
      <p:pic>
        <p:nvPicPr>
          <p:cNvPr id="7" name="Content Placeholder 6"/>
          <p:cNvPicPr>
            <a:picLocks noGrp="1" noChangeAspect="1"/>
          </p:cNvPicPr>
          <p:nvPr>
            <p:ph idx="1"/>
          </p:nvPr>
        </p:nvPicPr>
        <p:blipFill rotWithShape="1">
          <a:blip r:embed="rId2"/>
          <a:srcRect l="53575" t="35352" r="9062" b="36717"/>
          <a:stretch/>
        </p:blipFill>
        <p:spPr>
          <a:xfrm>
            <a:off x="5411006" y="1257992"/>
            <a:ext cx="6647644" cy="5030266"/>
          </a:xfrm>
          <a:prstGeom prst="rect">
            <a:avLst/>
          </a:prstGeom>
        </p:spPr>
      </p:pic>
      <p:sp>
        <p:nvSpPr>
          <p:cNvPr id="4" name="Text Placeholder 3"/>
          <p:cNvSpPr>
            <a:spLocks noGrp="1"/>
          </p:cNvSpPr>
          <p:nvPr>
            <p:ph type="body" sz="half" idx="2"/>
          </p:nvPr>
        </p:nvSpPr>
        <p:spPr>
          <a:xfrm>
            <a:off x="1154953" y="3129281"/>
            <a:ext cx="3401063" cy="1747520"/>
          </a:xfrm>
          <a:solidFill>
            <a:schemeClr val="accent1">
              <a:lumMod val="75000"/>
            </a:schemeClr>
          </a:solidFill>
        </p:spPr>
        <p:txBody>
          <a:bodyPr/>
          <a:lstStyle/>
          <a:p>
            <a:r>
              <a:rPr lang="en-GB" dirty="0" smtClean="0"/>
              <a:t>	</a:t>
            </a:r>
            <a:r>
              <a:rPr lang="en-GB" sz="3000" b="1" dirty="0"/>
              <a:t> HYPERPARAMETER TUNNING</a:t>
            </a:r>
          </a:p>
          <a:p>
            <a:endParaRPr lang="en-GB" dirty="0"/>
          </a:p>
        </p:txBody>
      </p:sp>
    </p:spTree>
    <p:extLst>
      <p:ext uri="{BB962C8B-B14F-4D97-AF65-F5344CB8AC3E}">
        <p14:creationId xmlns:p14="http://schemas.microsoft.com/office/powerpoint/2010/main" val="151370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2355272"/>
            <a:ext cx="3401064" cy="540327"/>
          </a:xfrm>
          <a:solidFill>
            <a:schemeClr val="accent1">
              <a:lumMod val="75000"/>
            </a:schemeClr>
          </a:solidFill>
        </p:spPr>
        <p:txBody>
          <a:bodyPr>
            <a:normAutofit/>
          </a:bodyPr>
          <a:lstStyle/>
          <a:p>
            <a:r>
              <a:rPr lang="en-GB" b="1" dirty="0" smtClean="0"/>
              <a:t>MODEL EVALUATION</a:t>
            </a:r>
            <a:endParaRPr lang="en-GB" b="1" dirty="0"/>
          </a:p>
        </p:txBody>
      </p:sp>
      <p:sp>
        <p:nvSpPr>
          <p:cNvPr id="3" name="Content Placeholder 2"/>
          <p:cNvSpPr>
            <a:spLocks noGrp="1"/>
          </p:cNvSpPr>
          <p:nvPr>
            <p:ph idx="1"/>
          </p:nvPr>
        </p:nvSpPr>
        <p:spPr/>
        <p:txBody>
          <a:bodyPr/>
          <a:lstStyle/>
          <a:p>
            <a:endParaRPr lang="en-GB"/>
          </a:p>
        </p:txBody>
      </p:sp>
      <p:sp>
        <p:nvSpPr>
          <p:cNvPr id="4" name="Text Placeholder 3"/>
          <p:cNvSpPr>
            <a:spLocks noGrp="1"/>
          </p:cNvSpPr>
          <p:nvPr>
            <p:ph type="body" sz="half" idx="2"/>
          </p:nvPr>
        </p:nvSpPr>
        <p:spPr>
          <a:xfrm>
            <a:off x="1154953" y="3129281"/>
            <a:ext cx="3401063" cy="1747520"/>
          </a:xfrm>
          <a:solidFill>
            <a:schemeClr val="accent1">
              <a:lumMod val="75000"/>
            </a:schemeClr>
          </a:solidFill>
        </p:spPr>
        <p:txBody>
          <a:bodyPr/>
          <a:lstStyle/>
          <a:p>
            <a:r>
              <a:rPr lang="en-GB" dirty="0" smtClean="0"/>
              <a:t>	</a:t>
            </a:r>
            <a:r>
              <a:rPr lang="en-GB" sz="3000" b="1" dirty="0"/>
              <a:t> HYPERPARAMETER TUNNING</a:t>
            </a:r>
          </a:p>
          <a:p>
            <a:endParaRPr lang="en-GB" dirty="0"/>
          </a:p>
        </p:txBody>
      </p:sp>
      <p:pic>
        <p:nvPicPr>
          <p:cNvPr id="5" name="Picture 4"/>
          <p:cNvPicPr>
            <a:picLocks noChangeAspect="1"/>
          </p:cNvPicPr>
          <p:nvPr/>
        </p:nvPicPr>
        <p:blipFill rotWithShape="1">
          <a:blip r:embed="rId2"/>
          <a:srcRect l="11666" t="23012" r="44996" b="50284"/>
          <a:stretch/>
        </p:blipFill>
        <p:spPr>
          <a:xfrm>
            <a:off x="4784615" y="1378526"/>
            <a:ext cx="5703276" cy="4641274"/>
          </a:xfrm>
          <a:prstGeom prst="rect">
            <a:avLst/>
          </a:prstGeom>
        </p:spPr>
      </p:pic>
    </p:spTree>
    <p:extLst>
      <p:ext uri="{BB962C8B-B14F-4D97-AF65-F5344CB8AC3E}">
        <p14:creationId xmlns:p14="http://schemas.microsoft.com/office/powerpoint/2010/main" val="11904652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3907" y="2230582"/>
            <a:ext cx="5092906" cy="1198418"/>
          </a:xfrm>
          <a:solidFill>
            <a:schemeClr val="accent1">
              <a:lumMod val="75000"/>
            </a:schemeClr>
          </a:solidFill>
        </p:spPr>
        <p:txBody>
          <a:bodyPr>
            <a:normAutofit/>
          </a:bodyPr>
          <a:lstStyle/>
          <a:p>
            <a:r>
              <a:rPr lang="en-GB" b="1" dirty="0" smtClean="0"/>
              <a:t>MODEL PERFORMANCE</a:t>
            </a:r>
            <a:endParaRPr lang="en-GB" b="1" dirty="0"/>
          </a:p>
        </p:txBody>
      </p:sp>
      <p:sp>
        <p:nvSpPr>
          <p:cNvPr id="9" name="Text Placeholder 8"/>
          <p:cNvSpPr>
            <a:spLocks noGrp="1"/>
          </p:cNvSpPr>
          <p:nvPr>
            <p:ph type="body" sz="half" idx="2"/>
          </p:nvPr>
        </p:nvSpPr>
        <p:spPr>
          <a:prstGeom prst="roundRect">
            <a:avLst>
              <a:gd name="adj" fmla="val 10000"/>
            </a:avLst>
          </a:prstGeom>
          <a:solidFill>
            <a:schemeClr val="accent3">
              <a:lumMod val="60000"/>
              <a:lumOff val="40000"/>
            </a:schemeClr>
          </a:soli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normAutofit fontScale="77500" lnSpcReduction="20000"/>
          </a:bodyPr>
          <a:lstStyle/>
          <a:p>
            <a:pPr lvl="0"/>
            <a:r>
              <a:rPr lang="en-IN" sz="3000" b="1" dirty="0"/>
              <a:t>Having the error 0</a:t>
            </a:r>
            <a:endParaRPr lang="en-US" sz="3000" b="1" dirty="0"/>
          </a:p>
          <a:p>
            <a:pPr lvl="0"/>
            <a:r>
              <a:rPr lang="en-IN" sz="2500" b="1" dirty="0" smtClean="0"/>
              <a:t>Random Forest Classifier model </a:t>
            </a:r>
            <a:r>
              <a:rPr lang="en-IN" sz="2500" b="1" dirty="0"/>
              <a:t>is the best model when compare with other models.</a:t>
            </a:r>
            <a:endParaRPr lang="en-US" sz="2500" b="1" dirty="0"/>
          </a:p>
          <a:p>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455" y="992764"/>
            <a:ext cx="3606945" cy="5103236"/>
          </a:xfrm>
          <a:prstGeom prst="rect">
            <a:avLst/>
          </a:prstGeom>
        </p:spPr>
      </p:pic>
    </p:spTree>
    <p:extLst>
      <p:ext uri="{BB962C8B-B14F-4D97-AF65-F5344CB8AC3E}">
        <p14:creationId xmlns:p14="http://schemas.microsoft.com/office/powerpoint/2010/main" val="8793384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828801"/>
            <a:ext cx="3617072" cy="554182"/>
          </a:xfrm>
          <a:solidFill>
            <a:schemeClr val="accent3">
              <a:lumMod val="60000"/>
              <a:lumOff val="40000"/>
            </a:schemeClr>
          </a:solidFill>
        </p:spPr>
        <p:txBody>
          <a:bodyPr>
            <a:normAutofit/>
          </a:bodyPr>
          <a:lstStyle/>
          <a:p>
            <a:r>
              <a:rPr lang="en-GB" b="1" dirty="0" smtClean="0">
                <a:latin typeface="Aharoni" panose="02010803020104030203" pitchFamily="2" charset="-79"/>
                <a:cs typeface="Aharoni" panose="02010803020104030203" pitchFamily="2" charset="-79"/>
              </a:rPr>
              <a:t> </a:t>
            </a:r>
            <a:r>
              <a:rPr lang="en-GB" b="1" dirty="0" smtClean="0">
                <a:solidFill>
                  <a:schemeClr val="bg1"/>
                </a:solidFill>
                <a:latin typeface="Aharoni" panose="02010803020104030203" pitchFamily="2" charset="-79"/>
                <a:cs typeface="Aharoni" panose="02010803020104030203" pitchFamily="2" charset="-79"/>
              </a:rPr>
              <a:t>PROJECT INFORMAION</a:t>
            </a:r>
            <a:endParaRPr lang="en-GB" b="1" dirty="0">
              <a:solidFill>
                <a:schemeClr val="bg1"/>
              </a:solidFill>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5181600" y="374073"/>
            <a:ext cx="6830291" cy="6248399"/>
          </a:xfrm>
          <a:solidFill>
            <a:schemeClr val="accent2">
              <a:lumMod val="75000"/>
            </a:schemeClr>
          </a:solidFill>
        </p:spPr>
        <p:txBody>
          <a:bodyPr>
            <a:normAutofit/>
          </a:bodyPr>
          <a:lstStyle/>
          <a:p>
            <a:pPr>
              <a:lnSpc>
                <a:spcPct val="100000"/>
              </a:lnSpc>
            </a:pPr>
            <a:r>
              <a:rPr lang="en-GB" dirty="0">
                <a:latin typeface="Calibri" panose="020F0502020204030204" pitchFamily="34" charset="0"/>
                <a:cs typeface="Calibri" panose="020F0502020204030204" pitchFamily="34" charset="0"/>
              </a:rPr>
              <a:t>This Project is very interesting as it includes a real time problem for MFI. MFI stands for Micro-Finance Institution which </a:t>
            </a:r>
            <a:r>
              <a:rPr lang="en-US" dirty="0">
                <a:latin typeface="Calibri" panose="020F0502020204030204" pitchFamily="34" charset="0"/>
                <a:cs typeface="Calibri" panose="020F0502020204030204" pitchFamily="34" charset="0"/>
              </a:rPr>
              <a:t>offers financial services to low-income populations. Many MFI , experts and donors are supporting the ideas of using Mobile Financial Services(MFS). MFI provides a Micro-Credit Loan on mobile balances to the poor families in remote area which is to be paid in 5 days</a:t>
            </a:r>
            <a:r>
              <a:rPr lang="en-US" dirty="0"/>
              <a:t>.</a:t>
            </a:r>
          </a:p>
          <a:p>
            <a:pPr>
              <a:lnSpc>
                <a:spcPct val="100000"/>
              </a:lnSpc>
            </a:pPr>
            <a:r>
              <a:rPr lang="en-US" dirty="0">
                <a:latin typeface="Calibri" panose="020F0502020204030204" pitchFamily="34" charset="0"/>
                <a:ea typeface="Calibri" panose="020F0502020204030204" pitchFamily="34" charset="0"/>
                <a:cs typeface="Times New Roman" panose="02020603050405020304" pitchFamily="18" charset="0"/>
              </a:rPr>
              <a:t>If a consumer unable to pay back the loan amount, it will be mark as defaulter.</a:t>
            </a:r>
          </a:p>
          <a:p>
            <a:pPr>
              <a:lnSpc>
                <a:spcPct val="100000"/>
              </a:lnSpc>
            </a:pPr>
            <a:r>
              <a:rPr lang="en-IN" dirty="0">
                <a:latin typeface="Calibri" panose="020F0502020204030204" pitchFamily="34" charset="0"/>
                <a:cs typeface="Calibri" panose="020F0502020204030204" pitchFamily="34" charset="0"/>
              </a:rPr>
              <a:t>For the loan amount of 5 (in Indonesian Rupiah), payback amount should be 6 (in Indonesian Rupiah), while, for the loan amount of 10 (in Indonesian Rupiah), the payback amount should be 12 (in Indonesian Rupiah).</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en-US" dirty="0">
                <a:latin typeface="Calibri" panose="020F0502020204030204" pitchFamily="34" charset="0"/>
                <a:cs typeface="Times New Roman" panose="02020603050405020304" pitchFamily="18" charset="0"/>
              </a:rPr>
              <a:t>We need to find target customers who can payback the credit on time. This can be observed by their </a:t>
            </a:r>
            <a:r>
              <a:rPr lang="en-US" dirty="0" err="1">
                <a:latin typeface="Calibri" panose="020F0502020204030204" pitchFamily="34" charset="0"/>
                <a:cs typeface="Times New Roman" panose="02020603050405020304" pitchFamily="18" charset="0"/>
              </a:rPr>
              <a:t>avg</a:t>
            </a:r>
            <a:r>
              <a:rPr lang="en-US" dirty="0">
                <a:latin typeface="Calibri" panose="020F0502020204030204" pitchFamily="34" charset="0"/>
                <a:cs typeface="Times New Roman" panose="02020603050405020304" pitchFamily="18" charset="0"/>
              </a:rPr>
              <a:t> usage of Mobile and their credibility of repayment.</a:t>
            </a:r>
            <a:endParaRPr lang="en-IN" dirty="0"/>
          </a:p>
          <a:p>
            <a:endParaRPr lang="en-GB" dirty="0"/>
          </a:p>
        </p:txBody>
      </p:sp>
      <p:sp>
        <p:nvSpPr>
          <p:cNvPr id="4" name="Text Placeholder 3"/>
          <p:cNvSpPr>
            <a:spLocks noGrp="1"/>
          </p:cNvSpPr>
          <p:nvPr>
            <p:ph type="body" sz="half" idx="2"/>
          </p:nvPr>
        </p:nvSpPr>
        <p:spPr>
          <a:xfrm>
            <a:off x="1154953" y="762001"/>
            <a:ext cx="3617072" cy="609600"/>
          </a:xfrm>
          <a:solidFill>
            <a:schemeClr val="accent1">
              <a:lumMod val="60000"/>
              <a:lumOff val="40000"/>
            </a:schemeClr>
          </a:solidFill>
        </p:spPr>
        <p:txBody>
          <a:bodyPr>
            <a:normAutofit/>
          </a:bodyPr>
          <a:lstStyle/>
          <a:p>
            <a:r>
              <a:rPr lang="en-GB" sz="3000" b="1" dirty="0" smtClean="0">
                <a:solidFill>
                  <a:schemeClr val="bg1"/>
                </a:solidFill>
              </a:rPr>
              <a:t>    MICRO LOAN</a:t>
            </a:r>
            <a:endParaRPr lang="en-GB" sz="3000" b="1"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370" y="2840183"/>
            <a:ext cx="3932237" cy="2484325"/>
          </a:xfrm>
          <a:prstGeom prst="rect">
            <a:avLst/>
          </a:prstGeom>
        </p:spPr>
      </p:pic>
    </p:spTree>
    <p:extLst>
      <p:ext uri="{BB962C8B-B14F-4D97-AF65-F5344CB8AC3E}">
        <p14:creationId xmlns:p14="http://schemas.microsoft.com/office/powerpoint/2010/main" val="1878942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54953" y="1447800"/>
            <a:ext cx="3401064" cy="949036"/>
          </a:xfrm>
          <a:solidFill>
            <a:schemeClr val="accent3">
              <a:lumMod val="60000"/>
              <a:lumOff val="40000"/>
            </a:schemeClr>
          </a:solidFill>
        </p:spPr>
        <p:txBody>
          <a:bodyPr>
            <a:normAutofit/>
          </a:bodyPr>
          <a:lstStyle/>
          <a:p>
            <a:r>
              <a:rPr lang="en-GB" b="1" dirty="0" smtClean="0">
                <a:solidFill>
                  <a:schemeClr val="bg1"/>
                </a:solidFill>
              </a:rPr>
              <a:t>DATASET INFORMATION</a:t>
            </a:r>
            <a:endParaRPr lang="en-GB" b="1" dirty="0">
              <a:solidFill>
                <a:schemeClr val="bg1"/>
              </a:solidFill>
            </a:endParaRPr>
          </a:p>
        </p:txBody>
      </p:sp>
      <p:sp>
        <p:nvSpPr>
          <p:cNvPr id="6" name="Content Placeholder 5"/>
          <p:cNvSpPr>
            <a:spLocks noGrp="1"/>
          </p:cNvSpPr>
          <p:nvPr>
            <p:ph idx="1"/>
          </p:nvPr>
        </p:nvSpPr>
        <p:spPr>
          <a:xfrm>
            <a:off x="4784616" y="554182"/>
            <a:ext cx="7227275" cy="5465618"/>
          </a:xfrm>
          <a:solidFill>
            <a:schemeClr val="accent2">
              <a:lumMod val="75000"/>
            </a:schemeClr>
          </a:solidFill>
        </p:spPr>
        <p:txBody>
          <a:bodyPr>
            <a:normAutofit fontScale="92500" lnSpcReduction="20000"/>
          </a:bodyPr>
          <a:lstStyle/>
          <a:p>
            <a:pPr>
              <a:lnSpc>
                <a:spcPct val="100000"/>
              </a:lnSpc>
            </a:pPr>
            <a:r>
              <a:rPr lang="en-IN" dirty="0" smtClean="0">
                <a:latin typeface="Arial" panose="020B0604020202020204" pitchFamily="34" charset="0"/>
                <a:ea typeface="Calibri" panose="020F0502020204030204" pitchFamily="34" charset="0"/>
              </a:rPr>
              <a:t>The dataset is a csv file with 37 attributes </a:t>
            </a:r>
            <a:r>
              <a:rPr lang="en-US" dirty="0">
                <a:solidFill>
                  <a:srgbClr val="FFFFFF"/>
                </a:solidFill>
                <a:latin typeface="Calibri" panose="020F0502020204030204" pitchFamily="34" charset="0"/>
                <a:cs typeface="Calibri" panose="020F0502020204030204" pitchFamily="34" charset="0"/>
              </a:rPr>
              <a:t>With proven experience in managing high volume transactions, SDS acts as a virtual strategic dealer and provides instant loan to ensure reseller business continuity at all times. This dynamic service is powered by intelligent user profiling and is capable of recovering the loan amount automatically at the time of next recharge.</a:t>
            </a:r>
          </a:p>
          <a:p>
            <a:pPr>
              <a:lnSpc>
                <a:spcPct val="100000"/>
              </a:lnSpc>
            </a:pPr>
            <a:r>
              <a:rPr lang="en-US" dirty="0">
                <a:solidFill>
                  <a:srgbClr val="FFFFFF"/>
                </a:solidFill>
              </a:rPr>
              <a:t>To get a limited amount of loan, resellers dial a pre-defined USSD short code. Micro Credit system receives the request and after performing various verifications and validations, processes the disbursement of loan amount accordingly.</a:t>
            </a:r>
            <a:endParaRPr lang="en-IN" dirty="0">
              <a:solidFill>
                <a:srgbClr val="FFFFFF"/>
              </a:solidFill>
            </a:endParaRPr>
          </a:p>
          <a:p>
            <a:r>
              <a:rPr lang="en-IN" dirty="0" smtClean="0">
                <a:latin typeface="Arial" panose="020B0604020202020204" pitchFamily="34" charset="0"/>
                <a:ea typeface="Calibri" panose="020F0502020204030204" pitchFamily="34" charset="0"/>
              </a:rPr>
              <a:t>(36 features and 1 target). </a:t>
            </a:r>
          </a:p>
          <a:p>
            <a:r>
              <a:rPr lang="en-IN" dirty="0" smtClean="0">
                <a:solidFill>
                  <a:srgbClr val="FFFFFF"/>
                </a:solidFill>
                <a:latin typeface="Arial" panose="020B0604020202020204" pitchFamily="34" charset="0"/>
              </a:rPr>
              <a:t>It </a:t>
            </a:r>
            <a:r>
              <a:rPr lang="en-IN" dirty="0">
                <a:solidFill>
                  <a:srgbClr val="FFFFFF"/>
                </a:solidFill>
                <a:latin typeface="Arial" panose="020B0604020202020204" pitchFamily="34" charset="0"/>
              </a:rPr>
              <a:t>has 209593 rows and 37 columns.</a:t>
            </a:r>
          </a:p>
          <a:p>
            <a:r>
              <a:rPr lang="en-IN" dirty="0">
                <a:latin typeface="Arial" panose="020B0604020202020204" pitchFamily="34" charset="0"/>
                <a:ea typeface="Calibri" panose="020F0502020204030204" pitchFamily="34" charset="0"/>
              </a:rPr>
              <a:t>The target variable is either 1 or 0 which means non defaulter and defaulter, respectively</a:t>
            </a:r>
            <a:r>
              <a:rPr lang="en-IN" dirty="0">
                <a:solidFill>
                  <a:srgbClr val="FFFFFF"/>
                </a:solidFill>
                <a:latin typeface="Arial" panose="020B0604020202020204" pitchFamily="34" charset="0"/>
                <a:ea typeface="Calibri" panose="020F0502020204030204" pitchFamily="34" charset="0"/>
              </a:rPr>
              <a:t>.</a:t>
            </a:r>
          </a:p>
          <a:p>
            <a:r>
              <a:rPr lang="en-IN" dirty="0">
                <a:latin typeface="Arial" panose="020B0604020202020204" pitchFamily="34" charset="0"/>
                <a:ea typeface="Calibri" panose="020F0502020204030204" pitchFamily="34" charset="0"/>
              </a:rPr>
              <a:t>The other key attributes are the account balances, days since last recharge, age on network, median recharge balance for 30 and 90 days and many more. The similar attributes for 30 and 90 days are highly correlated and conveys the same.</a:t>
            </a:r>
            <a:endParaRPr lang="en-US" dirty="0" smtClean="0">
              <a:solidFill>
                <a:srgbClr val="FFFFFF"/>
              </a:solidFill>
            </a:endParaRPr>
          </a:p>
          <a:p>
            <a:pPr marL="0" indent="0">
              <a:buNone/>
            </a:pPr>
            <a:endParaRPr lang="en-GB" dirty="0"/>
          </a:p>
        </p:txBody>
      </p:sp>
      <p:sp>
        <p:nvSpPr>
          <p:cNvPr id="7" name="Text Placeholder 6"/>
          <p:cNvSpPr>
            <a:spLocks noGrp="1"/>
          </p:cNvSpPr>
          <p:nvPr>
            <p:ph type="body" sz="half" idx="2"/>
          </p:nvPr>
        </p:nvSpPr>
        <p:spPr/>
        <p:txBody>
          <a:bodyPr/>
          <a:lstStyle/>
          <a:p>
            <a:endParaRPr lang="en-GB"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3" y="3129280"/>
            <a:ext cx="3401063" cy="2890519"/>
          </a:xfrm>
          <a:prstGeom prst="rect">
            <a:avLst/>
          </a:prstGeom>
        </p:spPr>
      </p:pic>
    </p:spTree>
    <p:extLst>
      <p:ext uri="{BB962C8B-B14F-4D97-AF65-F5344CB8AC3E}">
        <p14:creationId xmlns:p14="http://schemas.microsoft.com/office/powerpoint/2010/main" val="12534585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03311" y="452718"/>
            <a:ext cx="9577939" cy="960446"/>
          </a:xfrm>
          <a:solidFill>
            <a:schemeClr val="accent1">
              <a:lumMod val="50000"/>
            </a:schemeClr>
          </a:solidFill>
        </p:spPr>
        <p:txBody>
          <a:bodyPr/>
          <a:lstStyle/>
          <a:p>
            <a:r>
              <a:rPr lang="en-GB" b="1" dirty="0" smtClean="0"/>
              <a:t>           Description of Features</a:t>
            </a:r>
            <a:endParaRPr lang="en-GB" b="1" dirty="0"/>
          </a:p>
        </p:txBody>
      </p:sp>
      <p:sp>
        <p:nvSpPr>
          <p:cNvPr id="13" name="Content Placeholder 12"/>
          <p:cNvSpPr>
            <a:spLocks noGrp="1"/>
          </p:cNvSpPr>
          <p:nvPr>
            <p:ph idx="1"/>
          </p:nvPr>
        </p:nvSpPr>
        <p:spPr/>
        <p:txBody>
          <a:bodyPr/>
          <a:lstStyle/>
          <a:p>
            <a:endParaRPr lang="en-GB"/>
          </a:p>
        </p:txBody>
      </p:sp>
      <p:pic>
        <p:nvPicPr>
          <p:cNvPr id="8" name="table">
            <a:extLst>
              <a:ext uri="{FF2B5EF4-FFF2-40B4-BE49-F238E27FC236}">
                <a16:creationId xmlns:a16="http://schemas.microsoft.com/office/drawing/2014/main" id="{95D217F5-F49C-4C0B-9405-406E34D166AC}"/>
              </a:ext>
            </a:extLst>
          </p:cNvPr>
          <p:cNvPicPr>
            <a:picLocks noChangeAspect="1"/>
          </p:cNvPicPr>
          <p:nvPr/>
        </p:nvPicPr>
        <p:blipFill>
          <a:blip r:embed="rId2"/>
          <a:stretch>
            <a:fillRect/>
          </a:stretch>
        </p:blipFill>
        <p:spPr>
          <a:xfrm>
            <a:off x="1103312" y="1980545"/>
            <a:ext cx="9577939" cy="4351338"/>
          </a:xfrm>
          <a:prstGeom prst="rect">
            <a:avLst/>
          </a:prstGeom>
        </p:spPr>
      </p:pic>
    </p:spTree>
    <p:extLst>
      <p:ext uri="{BB962C8B-B14F-4D97-AF65-F5344CB8AC3E}">
        <p14:creationId xmlns:p14="http://schemas.microsoft.com/office/powerpoint/2010/main" val="1526942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646111" y="452718"/>
            <a:ext cx="9404723" cy="974300"/>
          </a:xfrm>
          <a:solidFill>
            <a:schemeClr val="accent1">
              <a:lumMod val="50000"/>
            </a:schemeClr>
          </a:solidFill>
        </p:spPr>
        <p:txBody>
          <a:bodyPr>
            <a:normAutofit/>
          </a:bodyPr>
          <a:lstStyle/>
          <a:p>
            <a:r>
              <a:rPr lang="en-GB" b="1" dirty="0" smtClean="0"/>
              <a:t>         DESCRIPTION OF FEATURES</a:t>
            </a:r>
            <a:endParaRPr lang="en-GB" b="1" dirty="0"/>
          </a:p>
        </p:txBody>
      </p:sp>
      <p:pic>
        <p:nvPicPr>
          <p:cNvPr id="16" name="table">
            <a:extLst>
              <a:ext uri="{FF2B5EF4-FFF2-40B4-BE49-F238E27FC236}">
                <a16:creationId xmlns:a16="http://schemas.microsoft.com/office/drawing/2014/main" id="{6BE835FB-C8D8-423E-9783-C0386CB87FE4}"/>
              </a:ext>
            </a:extLst>
          </p:cNvPr>
          <p:cNvPicPr>
            <a:picLocks noGrp="1" noChangeAspect="1"/>
          </p:cNvPicPr>
          <p:nvPr>
            <p:ph idx="1"/>
          </p:nvPr>
        </p:nvPicPr>
        <p:blipFill>
          <a:blip r:embed="rId2"/>
          <a:stretch>
            <a:fillRect/>
          </a:stretch>
        </p:blipFill>
        <p:spPr>
          <a:xfrm>
            <a:off x="2282314" y="2052638"/>
            <a:ext cx="6589148" cy="4195762"/>
          </a:xfrm>
          <a:prstGeom prst="rect">
            <a:avLst/>
          </a:prstGeom>
        </p:spPr>
      </p:pic>
    </p:spTree>
    <p:extLst>
      <p:ext uri="{BB962C8B-B14F-4D97-AF65-F5344CB8AC3E}">
        <p14:creationId xmlns:p14="http://schemas.microsoft.com/office/powerpoint/2010/main" val="39935811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35755"/>
          </a:xfrm>
          <a:solidFill>
            <a:schemeClr val="accent1">
              <a:lumMod val="50000"/>
            </a:schemeClr>
          </a:solidFill>
        </p:spPr>
        <p:txBody>
          <a:bodyPr/>
          <a:lstStyle/>
          <a:p>
            <a:r>
              <a:rPr lang="en-GB" b="1" dirty="0" smtClean="0"/>
              <a:t>        DESCRIPTION OF FEATURES   </a:t>
            </a:r>
            <a:endParaRPr lang="en-GB" b="1" dirty="0"/>
          </a:p>
        </p:txBody>
      </p:sp>
      <p:pic>
        <p:nvPicPr>
          <p:cNvPr id="4" name="table">
            <a:extLst>
              <a:ext uri="{FF2B5EF4-FFF2-40B4-BE49-F238E27FC236}">
                <a16:creationId xmlns:a16="http://schemas.microsoft.com/office/drawing/2014/main" id="{52C99949-457B-4F22-90DE-9855BC6292C9}"/>
              </a:ext>
            </a:extLst>
          </p:cNvPr>
          <p:cNvPicPr>
            <a:picLocks noGrp="1" noChangeAspect="1"/>
          </p:cNvPicPr>
          <p:nvPr>
            <p:ph idx="1"/>
          </p:nvPr>
        </p:nvPicPr>
        <p:blipFill>
          <a:blip r:embed="rId2"/>
          <a:stretch>
            <a:fillRect/>
          </a:stretch>
        </p:blipFill>
        <p:spPr>
          <a:xfrm>
            <a:off x="1139483" y="2052638"/>
            <a:ext cx="8911351" cy="4195762"/>
          </a:xfrm>
          <a:prstGeom prst="rect">
            <a:avLst/>
          </a:prstGeom>
        </p:spPr>
      </p:pic>
    </p:spTree>
    <p:extLst>
      <p:ext uri="{BB962C8B-B14F-4D97-AF65-F5344CB8AC3E}">
        <p14:creationId xmlns:p14="http://schemas.microsoft.com/office/powerpoint/2010/main" val="3073148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9639" t="42857" r="40671" b="10739"/>
          <a:stretch/>
        </p:blipFill>
        <p:spPr bwMode="auto">
          <a:xfrm>
            <a:off x="1177636" y="942109"/>
            <a:ext cx="9130146" cy="52370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9219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94191"/>
          </a:xfrm>
          <a:solidFill>
            <a:schemeClr val="accent1">
              <a:lumMod val="50000"/>
            </a:schemeClr>
          </a:solidFill>
        </p:spPr>
        <p:txBody>
          <a:bodyPr/>
          <a:lstStyle/>
          <a:p>
            <a:r>
              <a:rPr lang="en-GB" b="1" dirty="0" smtClean="0"/>
              <a:t>       CO-RELATION OF DATASET</a:t>
            </a:r>
            <a:endParaRPr lang="en-GB" b="1" dirty="0"/>
          </a:p>
        </p:txBody>
      </p:sp>
      <p:sp>
        <p:nvSpPr>
          <p:cNvPr id="8" name="Content Placeholder 7"/>
          <p:cNvSpPr>
            <a:spLocks noGrp="1"/>
          </p:cNvSpPr>
          <p:nvPr>
            <p:ph idx="1"/>
          </p:nvPr>
        </p:nvSpPr>
        <p:spPr/>
        <p:txBody>
          <a:bodyPr/>
          <a:lstStyle/>
          <a:p>
            <a:endParaRPr lang="en-GB"/>
          </a:p>
        </p:txBody>
      </p:sp>
      <p:pic>
        <p:nvPicPr>
          <p:cNvPr id="5" name="Picture 4"/>
          <p:cNvPicPr/>
          <p:nvPr/>
        </p:nvPicPr>
        <p:blipFill rotWithShape="1">
          <a:blip r:embed="rId2"/>
          <a:srcRect l="15836" t="24088" r="49785" b="14193"/>
          <a:stretch/>
        </p:blipFill>
        <p:spPr bwMode="auto">
          <a:xfrm>
            <a:off x="646112" y="1468582"/>
            <a:ext cx="10271270" cy="4779818"/>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4607192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179</TotalTime>
  <Words>789</Words>
  <Application>Microsoft Office PowerPoint</Application>
  <PresentationFormat>Widescreen</PresentationFormat>
  <Paragraphs>77</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Aharoni</vt:lpstr>
      <vt:lpstr>Arial</vt:lpstr>
      <vt:lpstr>Calibri</vt:lpstr>
      <vt:lpstr>Century Gothic</vt:lpstr>
      <vt:lpstr>Franklin Gothic Book</vt:lpstr>
      <vt:lpstr>Times New Roman</vt:lpstr>
      <vt:lpstr>Wingdings 3</vt:lpstr>
      <vt:lpstr>Ion</vt:lpstr>
      <vt:lpstr>                              MICRO CREDIT LOAN</vt:lpstr>
      <vt:lpstr>ABOUT MICRO CREDIT LOAN</vt:lpstr>
      <vt:lpstr> PROJECT INFORMAION</vt:lpstr>
      <vt:lpstr>DATASET INFORMATION</vt:lpstr>
      <vt:lpstr>           Description of Features</vt:lpstr>
      <vt:lpstr>         DESCRIPTION OF FEATURES</vt:lpstr>
      <vt:lpstr>        DESCRIPTION OF FEATURES   </vt:lpstr>
      <vt:lpstr>PowerPoint Presentation</vt:lpstr>
      <vt:lpstr>       CO-RELATION OF DATASET</vt:lpstr>
      <vt:lpstr>What I understand from Micro-credit loan Project?</vt:lpstr>
      <vt:lpstr>MODELS DEVELOPMENT AND      EVALUATION   </vt:lpstr>
      <vt:lpstr>MODELS DEVELOPMENT AND      EVALUATION </vt:lpstr>
      <vt:lpstr>MODELS DEVELOPMENT AND EVALUATION</vt:lpstr>
      <vt:lpstr>MODELS DEVELOPMENT AND EVALUATION</vt:lpstr>
      <vt:lpstr>RandomForest Classifier </vt:lpstr>
      <vt:lpstr>DecisionTreeClassifier </vt:lpstr>
      <vt:lpstr>KNeighborsClassifier </vt:lpstr>
      <vt:lpstr>GaussianNBclassifier</vt:lpstr>
      <vt:lpstr>AUC_ROC Curve (True Positive Rate)   </vt:lpstr>
      <vt:lpstr>AUC_ROC Curve ( False Positive Rate)</vt:lpstr>
      <vt:lpstr>HYPERPARAMETER TUNNING </vt:lpstr>
      <vt:lpstr>MODEL EVALUATION</vt:lpstr>
      <vt:lpstr>MODEL EVALUATION</vt:lpstr>
      <vt:lpstr>MODEL 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Neha</dc:creator>
  <cp:lastModifiedBy>Neha</cp:lastModifiedBy>
  <cp:revision>25</cp:revision>
  <dcterms:created xsi:type="dcterms:W3CDTF">2021-05-27T04:53:43Z</dcterms:created>
  <dcterms:modified xsi:type="dcterms:W3CDTF">2021-06-05T18:26:52Z</dcterms:modified>
</cp:coreProperties>
</file>